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wdp" ContentType="image/vnd.ms-photo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1"/>
    <p:sldMasterId id="2147483665" r:id="rId2"/>
    <p:sldMasterId id="2147483718" r:id="rId3"/>
    <p:sldMasterId id="2147483766" r:id="rId4"/>
    <p:sldMasterId id="2147483778" r:id="rId5"/>
    <p:sldMasterId id="2147483790" r:id="rId6"/>
    <p:sldMasterId id="2147483802" r:id="rId7"/>
    <p:sldMasterId id="2147483814" r:id="rId8"/>
  </p:sldMasterIdLst>
  <p:notesMasterIdLst>
    <p:notesMasterId r:id="rId33"/>
  </p:notesMasterIdLst>
  <p:handoutMasterIdLst>
    <p:handoutMasterId r:id="rId34"/>
  </p:handoutMasterIdLst>
  <p:sldIdLst>
    <p:sldId id="406" r:id="rId9"/>
    <p:sldId id="393" r:id="rId10"/>
    <p:sldId id="337" r:id="rId11"/>
    <p:sldId id="437" r:id="rId12"/>
    <p:sldId id="438" r:id="rId13"/>
    <p:sldId id="408" r:id="rId14"/>
    <p:sldId id="439" r:id="rId15"/>
    <p:sldId id="409" r:id="rId16"/>
    <p:sldId id="410" r:id="rId17"/>
    <p:sldId id="411" r:id="rId18"/>
    <p:sldId id="412" r:id="rId19"/>
    <p:sldId id="413" r:id="rId20"/>
    <p:sldId id="425" r:id="rId21"/>
    <p:sldId id="415" r:id="rId22"/>
    <p:sldId id="428" r:id="rId23"/>
    <p:sldId id="429" r:id="rId24"/>
    <p:sldId id="430" r:id="rId25"/>
    <p:sldId id="431" r:id="rId26"/>
    <p:sldId id="432" r:id="rId27"/>
    <p:sldId id="433" r:id="rId28"/>
    <p:sldId id="434" r:id="rId29"/>
    <p:sldId id="435" r:id="rId30"/>
    <p:sldId id="436" r:id="rId31"/>
    <p:sldId id="316" r:id="rId32"/>
  </p:sldIdLst>
  <p:sldSz cx="9144000" cy="6858000" type="screen4x3"/>
  <p:notesSz cx="6669088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  <a:srgbClr val="F90F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584" autoAdjust="0"/>
    <p:restoredTop sz="87706" autoAdjust="0"/>
  </p:normalViewPr>
  <p:slideViewPr>
    <p:cSldViewPr snapToGrid="0" snapToObjects="1">
      <p:cViewPr>
        <p:scale>
          <a:sx n="70" d="100"/>
          <a:sy n="70" d="100"/>
        </p:scale>
        <p:origin x="-72" y="-4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21996"/>
    </p:cViewPr>
  </p:sorterViewPr>
  <p:notesViewPr>
    <p:cSldViewPr snapToGrid="0" snapToObjects="1">
      <p:cViewPr varScale="1">
        <p:scale>
          <a:sx n="65" d="100"/>
          <a:sy n="65" d="100"/>
        </p:scale>
        <p:origin x="-828" y="-120"/>
      </p:cViewPr>
      <p:guideLst>
        <p:guide orient="horz" pos="3127"/>
        <p:guide pos="210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34" Type="http://schemas.openxmlformats.org/officeDocument/2006/relationships/handoutMaster" Target="handoutMasters/handoutMaster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viewProps" Target="viewProp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1111111111111112E-2"/>
          <c:y val="0"/>
          <c:w val="0.73152427821522314"/>
          <c:h val="0.95341451742491978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Sheet4!$B$5</c:f>
              <c:strCache>
                <c:ptCount val="1"/>
                <c:pt idx="0">
                  <c:v>Бюджет в лв.</c:v>
                </c:pt>
              </c:strCache>
            </c:strRef>
          </c:tx>
          <c:spPr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0"/>
              <c:layout>
                <c:manualLayout>
                  <c:x val="3.0000000000000016E-2"/>
                  <c:y val="-2.12652844231791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58B-464A-BE62-8D36AA0A7DCF}"/>
                </c:ext>
              </c:extLst>
            </c:dLbl>
            <c:dLbl>
              <c:idx val="1"/>
              <c:layout>
                <c:manualLayout>
                  <c:x val="2.3333333333333366E-2"/>
                  <c:y val="-8.506113769271664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58B-464A-BE62-8D36AA0A7DCF}"/>
                </c:ext>
              </c:extLst>
            </c:dLbl>
            <c:dLbl>
              <c:idx val="2"/>
              <c:layout>
                <c:manualLayout>
                  <c:x val="6.6666666666666671E-3"/>
                  <c:y val="-1.06326422115895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58B-464A-BE62-8D36AA0A7DC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rgbClr val="002060"/>
                    </a:solidFill>
                  </a:defRPr>
                </a:pPr>
                <a:endParaRPr lang="bg-BG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Sheet4!$C$4:$E$4</c:f>
              <c:strCache>
                <c:ptCount val="3"/>
                <c:pt idx="0">
                  <c:v>ПО1</c:v>
                </c:pt>
                <c:pt idx="1">
                  <c:v>ПО2</c:v>
                </c:pt>
                <c:pt idx="2">
                  <c:v>Общо </c:v>
                </c:pt>
              </c:strCache>
            </c:strRef>
          </c:cat>
          <c:val>
            <c:numRef>
              <c:f>Sheet4!$C$5:$E$5</c:f>
              <c:numCache>
                <c:formatCode>General</c:formatCode>
                <c:ptCount val="3"/>
                <c:pt idx="0">
                  <c:v>7363857</c:v>
                </c:pt>
                <c:pt idx="1">
                  <c:v>49928683</c:v>
                </c:pt>
                <c:pt idx="2">
                  <c:v>57292540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958B-464A-BE62-8D36AA0A7DCF}"/>
            </c:ext>
          </c:extLst>
        </c:ser>
        <c:ser>
          <c:idx val="1"/>
          <c:order val="1"/>
          <c:tx>
            <c:strRef>
              <c:f>Sheet4!$B$6</c:f>
              <c:strCache>
                <c:ptCount val="1"/>
                <c:pt idx="0">
                  <c:v>Стойност на обявени  процедури в лв.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49998687664042E-2"/>
                  <c:y val="-4.0404040404040407E-2"/>
                </c:manualLayout>
              </c:layout>
              <c:tx>
                <c:rich>
                  <a:bodyPr/>
                  <a:lstStyle/>
                  <a:p>
                    <a:r>
                      <a:rPr lang="bg-BG" dirty="0" smtClean="0"/>
                      <a:t>4745426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6666666666666667E-2"/>
                  <c:y val="-2.33918128654970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58B-464A-BE62-8D36AA0A7DCF}"/>
                </c:ext>
              </c:extLst>
            </c:dLbl>
            <c:dLbl>
              <c:idx val="2"/>
              <c:layout>
                <c:manualLayout>
                  <c:x val="4.5000000000000061E-2"/>
                  <c:y val="-1.70122275385433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958B-464A-BE62-8D36AA0A7DC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rgbClr val="002060"/>
                    </a:solidFill>
                  </a:defRPr>
                </a:pPr>
                <a:endParaRPr lang="bg-BG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Sheet4!$C$4:$E$4</c:f>
              <c:strCache>
                <c:ptCount val="3"/>
                <c:pt idx="0">
                  <c:v>ПО1</c:v>
                </c:pt>
                <c:pt idx="1">
                  <c:v>ПО2</c:v>
                </c:pt>
                <c:pt idx="2">
                  <c:v>Общо </c:v>
                </c:pt>
              </c:strCache>
            </c:strRef>
          </c:cat>
          <c:val>
            <c:numRef>
              <c:f>Sheet4!$C$6:$E$6</c:f>
              <c:numCache>
                <c:formatCode>General</c:formatCode>
                <c:ptCount val="3"/>
                <c:pt idx="0">
                  <c:v>4745426</c:v>
                </c:pt>
                <c:pt idx="1">
                  <c:v>39936061</c:v>
                </c:pt>
                <c:pt idx="2">
                  <c:v>44681487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958B-464A-BE62-8D36AA0A7DCF}"/>
            </c:ext>
          </c:extLst>
        </c:ser>
        <c:ser>
          <c:idx val="2"/>
          <c:order val="2"/>
          <c:tx>
            <c:strRef>
              <c:f>Sheet4!$B$7</c:f>
              <c:strCache>
                <c:ptCount val="1"/>
                <c:pt idx="0">
                  <c:v>Стойност на БФП на сключени договори в лв.</c:v>
                </c:pt>
              </c:strCache>
            </c:strRef>
          </c:tx>
          <c:invertIfNegative val="0"/>
          <c:dLbls>
            <c:dLbl>
              <c:idx val="2"/>
              <c:layout>
                <c:manualLayout>
                  <c:x val="7.0000000000000007E-2"/>
                  <c:y val="-2.1265284423179237E-2"/>
                </c:manualLayout>
              </c:layout>
              <c:tx>
                <c:rich>
                  <a:bodyPr/>
                  <a:lstStyle/>
                  <a:p>
                    <a:r>
                      <a:rPr lang="bg-BG" dirty="0" smtClean="0"/>
                      <a:t>13220000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958B-464A-BE62-8D36AA0A7DCF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Sheet4!$C$4:$E$4</c:f>
              <c:strCache>
                <c:ptCount val="3"/>
                <c:pt idx="0">
                  <c:v>ПО1</c:v>
                </c:pt>
                <c:pt idx="1">
                  <c:v>ПО2</c:v>
                </c:pt>
                <c:pt idx="2">
                  <c:v>Общо </c:v>
                </c:pt>
              </c:strCache>
            </c:strRef>
          </c:cat>
          <c:val>
            <c:numRef>
              <c:f>Sheet4!$C$7:$E$7</c:f>
              <c:numCache>
                <c:formatCode>General</c:formatCode>
                <c:ptCount val="3"/>
                <c:pt idx="2">
                  <c:v>13220000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958B-464A-BE62-8D36AA0A7DC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6658688"/>
        <c:axId val="26660224"/>
        <c:axId val="21392896"/>
      </c:bar3DChart>
      <c:catAx>
        <c:axId val="2665868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rgbClr val="002060"/>
                </a:solidFill>
              </a:defRPr>
            </a:pPr>
            <a:endParaRPr lang="bg-BG"/>
          </a:p>
        </c:txPr>
        <c:crossAx val="26660224"/>
        <c:crosses val="autoZero"/>
        <c:auto val="1"/>
        <c:lblAlgn val="ctr"/>
        <c:lblOffset val="100"/>
        <c:noMultiLvlLbl val="0"/>
      </c:catAx>
      <c:valAx>
        <c:axId val="26660224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extTo"/>
        <c:crossAx val="26658688"/>
        <c:crosses val="autoZero"/>
        <c:crossBetween val="between"/>
      </c:valAx>
      <c:serAx>
        <c:axId val="2139289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rgbClr val="002060"/>
                </a:solidFill>
              </a:defRPr>
            </a:pPr>
            <a:endParaRPr lang="bg-BG"/>
          </a:p>
        </c:txPr>
        <c:crossAx val="26660224"/>
        <c:crosses val="autoZero"/>
      </c:serAx>
    </c:plotArea>
    <c:plotVisOnly val="1"/>
    <c:dispBlanksAs val="gap"/>
    <c:showDLblsOverMax val="0"/>
  </c:chart>
  <c:externalData r:id="rId2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5407B42-87DD-44B9-84EB-E4BFD3B3B113}" type="doc">
      <dgm:prSet loTypeId="urn:microsoft.com/office/officeart/2005/8/layout/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231ECBF-8837-4B00-BB06-5254013B7E98}">
      <dgm:prSet phldrT="[Text]"/>
      <dgm:spPr>
        <a:solidFill>
          <a:schemeClr val="accent3"/>
        </a:solidFill>
      </dgm:spPr>
      <dgm:t>
        <a:bodyPr/>
        <a:lstStyle/>
        <a:p>
          <a:r>
            <a:rPr lang="bg-BG" dirty="0" smtClean="0"/>
            <a:t>1. „</a:t>
          </a:r>
          <a:r>
            <a:rPr lang="ru-RU" dirty="0" err="1" smtClean="0"/>
            <a:t>Подобряване</a:t>
          </a:r>
          <a:r>
            <a:rPr lang="ru-RU" dirty="0" smtClean="0"/>
            <a:t> на </a:t>
          </a:r>
          <a:r>
            <a:rPr lang="ru-RU" dirty="0" err="1" smtClean="0"/>
            <a:t>производствения</a:t>
          </a:r>
          <a:r>
            <a:rPr lang="ru-RU" dirty="0" smtClean="0"/>
            <a:t> </a:t>
          </a:r>
          <a:r>
            <a:rPr lang="ru-RU" dirty="0" err="1" smtClean="0"/>
            <a:t>капацитет</a:t>
          </a:r>
          <a:r>
            <a:rPr lang="ru-RU" dirty="0" smtClean="0"/>
            <a:t> в МСП»</a:t>
          </a:r>
          <a:endParaRPr lang="bg-BG" dirty="0" smtClean="0"/>
        </a:p>
        <a:p>
          <a:r>
            <a:rPr lang="bg-BG" dirty="0" smtClean="0"/>
            <a:t>(май 2015)</a:t>
          </a:r>
          <a:endParaRPr lang="en-US" dirty="0"/>
        </a:p>
      </dgm:t>
    </dgm:pt>
    <dgm:pt modelId="{376B122C-3824-44AD-99C3-EF10F5FFBB87}" type="parTrans" cxnId="{EE521C93-FAD8-48FB-A5B4-28B708EC8F83}">
      <dgm:prSet/>
      <dgm:spPr/>
      <dgm:t>
        <a:bodyPr/>
        <a:lstStyle/>
        <a:p>
          <a:endParaRPr lang="en-US"/>
        </a:p>
      </dgm:t>
    </dgm:pt>
    <dgm:pt modelId="{D8100E57-1AA8-447D-9477-3138A1601615}" type="sibTrans" cxnId="{EE521C93-FAD8-48FB-A5B4-28B708EC8F83}">
      <dgm:prSet/>
      <dgm:spPr/>
      <dgm:t>
        <a:bodyPr/>
        <a:lstStyle/>
        <a:p>
          <a:endParaRPr lang="en-US"/>
        </a:p>
      </dgm:t>
    </dgm:pt>
    <dgm:pt modelId="{A0561233-0056-40A2-B8F9-8DC0D509FF80}">
      <dgm:prSet phldrT="[Text]"/>
      <dgm:spPr>
        <a:solidFill>
          <a:schemeClr val="accent1"/>
        </a:solidFill>
      </dgm:spPr>
      <dgm:t>
        <a:bodyPr/>
        <a:lstStyle/>
        <a:p>
          <a:r>
            <a:rPr lang="bg-BG" dirty="0" smtClean="0"/>
            <a:t>2. „</a:t>
          </a:r>
          <a:r>
            <a:rPr lang="ru-RU" dirty="0" err="1" smtClean="0"/>
            <a:t>Подкрепа</a:t>
          </a:r>
          <a:r>
            <a:rPr lang="ru-RU" dirty="0" smtClean="0"/>
            <a:t> за </a:t>
          </a:r>
          <a:r>
            <a:rPr lang="ru-RU" dirty="0" err="1" smtClean="0"/>
            <a:t>внедряване</a:t>
          </a:r>
          <a:r>
            <a:rPr lang="ru-RU" dirty="0" smtClean="0"/>
            <a:t> на </a:t>
          </a:r>
          <a:r>
            <a:rPr lang="ru-RU" dirty="0" err="1" smtClean="0"/>
            <a:t>иновации</a:t>
          </a:r>
          <a:r>
            <a:rPr lang="ru-RU" dirty="0" smtClean="0"/>
            <a:t> в </a:t>
          </a:r>
          <a:r>
            <a:rPr lang="ru-RU" dirty="0" err="1" smtClean="0"/>
            <a:t>предприятията</a:t>
          </a:r>
          <a:r>
            <a:rPr lang="ru-RU" dirty="0" smtClean="0"/>
            <a:t>»</a:t>
          </a:r>
          <a:endParaRPr lang="bg-BG" dirty="0" smtClean="0"/>
        </a:p>
        <a:p>
          <a:r>
            <a:rPr lang="bg-BG" dirty="0" smtClean="0"/>
            <a:t> (декември 2015)</a:t>
          </a:r>
          <a:endParaRPr lang="en-US" dirty="0"/>
        </a:p>
      </dgm:t>
    </dgm:pt>
    <dgm:pt modelId="{69D502FB-5226-4F1F-BC3C-A5D5AE2B2087}" type="parTrans" cxnId="{A90AE1C9-A709-4585-9398-F94E466C8204}">
      <dgm:prSet/>
      <dgm:spPr/>
      <dgm:t>
        <a:bodyPr/>
        <a:lstStyle/>
        <a:p>
          <a:endParaRPr lang="en-US"/>
        </a:p>
      </dgm:t>
    </dgm:pt>
    <dgm:pt modelId="{9F372E7C-E733-4542-86E9-5149CC0EDA95}" type="sibTrans" cxnId="{A90AE1C9-A709-4585-9398-F94E466C8204}">
      <dgm:prSet/>
      <dgm:spPr/>
      <dgm:t>
        <a:bodyPr/>
        <a:lstStyle/>
        <a:p>
          <a:endParaRPr lang="en-US"/>
        </a:p>
      </dgm:t>
    </dgm:pt>
    <dgm:pt modelId="{89BC97F9-8ADB-4181-9C46-01EF776A86AA}">
      <dgm:prSet phldrT="[Text]"/>
      <dgm:spPr>
        <a:solidFill>
          <a:schemeClr val="accent1"/>
        </a:solidFill>
      </dgm:spPr>
      <dgm:t>
        <a:bodyPr/>
        <a:lstStyle/>
        <a:p>
          <a:r>
            <a:rPr lang="bg-BG" dirty="0" smtClean="0"/>
            <a:t>3. </a:t>
          </a:r>
          <a:r>
            <a:rPr lang="ru-RU" dirty="0" smtClean="0"/>
            <a:t>„</a:t>
          </a:r>
          <a:r>
            <a:rPr lang="ru-RU" dirty="0" err="1" smtClean="0"/>
            <a:t>Подкрепа</a:t>
          </a:r>
          <a:r>
            <a:rPr lang="ru-RU" dirty="0" smtClean="0"/>
            <a:t> за </a:t>
          </a:r>
          <a:r>
            <a:rPr lang="ru-RU" dirty="0" err="1" smtClean="0"/>
            <a:t>разработване</a:t>
          </a:r>
          <a:r>
            <a:rPr lang="ru-RU" dirty="0" smtClean="0"/>
            <a:t> на </a:t>
          </a:r>
          <a:r>
            <a:rPr lang="ru-RU" dirty="0" err="1" smtClean="0"/>
            <a:t>иновации</a:t>
          </a:r>
          <a:r>
            <a:rPr lang="ru-RU" dirty="0" smtClean="0"/>
            <a:t> от </a:t>
          </a:r>
          <a:r>
            <a:rPr lang="ru-RU" dirty="0" err="1" smtClean="0"/>
            <a:t>стартиращи</a:t>
          </a:r>
          <a:r>
            <a:rPr lang="ru-RU" dirty="0" smtClean="0"/>
            <a:t> предприятия“</a:t>
          </a:r>
          <a:endParaRPr lang="bg-BG" dirty="0" smtClean="0"/>
        </a:p>
        <a:p>
          <a:r>
            <a:rPr lang="bg-BG" dirty="0" smtClean="0"/>
            <a:t>(февруари</a:t>
          </a:r>
          <a:r>
            <a:rPr lang="en-US" dirty="0" smtClean="0"/>
            <a:t> </a:t>
          </a:r>
          <a:r>
            <a:rPr lang="bg-BG" dirty="0" smtClean="0"/>
            <a:t>2016)</a:t>
          </a:r>
          <a:endParaRPr lang="en-US" dirty="0"/>
        </a:p>
      </dgm:t>
    </dgm:pt>
    <dgm:pt modelId="{7E5BDE66-3B5A-4249-8846-B303B883C904}" type="parTrans" cxnId="{0A94191F-C640-4CDE-ACD7-806A062644F0}">
      <dgm:prSet/>
      <dgm:spPr/>
      <dgm:t>
        <a:bodyPr/>
        <a:lstStyle/>
        <a:p>
          <a:endParaRPr lang="en-US"/>
        </a:p>
      </dgm:t>
    </dgm:pt>
    <dgm:pt modelId="{7A80D9DC-9426-496C-B364-F3DFDBD47E89}" type="sibTrans" cxnId="{0A94191F-C640-4CDE-ACD7-806A062644F0}">
      <dgm:prSet/>
      <dgm:spPr/>
      <dgm:t>
        <a:bodyPr/>
        <a:lstStyle/>
        <a:p>
          <a:endParaRPr lang="en-US"/>
        </a:p>
      </dgm:t>
    </dgm:pt>
    <dgm:pt modelId="{669CA18B-4105-4432-A232-B79FA55E0331}">
      <dgm:prSet phldrT="[Text]"/>
      <dgm:spPr>
        <a:solidFill>
          <a:schemeClr val="accent5"/>
        </a:solidFill>
      </dgm:spPr>
      <dgm:t>
        <a:bodyPr/>
        <a:lstStyle/>
        <a:p>
          <a:r>
            <a:rPr lang="bg-BG" dirty="0" smtClean="0"/>
            <a:t>4. „Енергийна ефективност за МСП“</a:t>
          </a:r>
        </a:p>
        <a:p>
          <a:r>
            <a:rPr lang="bg-BG" dirty="0" smtClean="0"/>
            <a:t>(май 2016)</a:t>
          </a:r>
          <a:endParaRPr lang="en-US" dirty="0"/>
        </a:p>
      </dgm:t>
    </dgm:pt>
    <dgm:pt modelId="{AE9F56A3-049F-4E55-AA17-0EFB7DD90D2D}" type="parTrans" cxnId="{014B1BBD-825E-4DAC-88A2-DA15372E236A}">
      <dgm:prSet/>
      <dgm:spPr/>
      <dgm:t>
        <a:bodyPr/>
        <a:lstStyle/>
        <a:p>
          <a:endParaRPr lang="en-US"/>
        </a:p>
      </dgm:t>
    </dgm:pt>
    <dgm:pt modelId="{3E1AC927-3D25-4BD3-8493-F23B7E3F7BC6}" type="sibTrans" cxnId="{014B1BBD-825E-4DAC-88A2-DA15372E236A}">
      <dgm:prSet/>
      <dgm:spPr/>
      <dgm:t>
        <a:bodyPr/>
        <a:lstStyle/>
        <a:p>
          <a:endParaRPr lang="en-US"/>
        </a:p>
      </dgm:t>
    </dgm:pt>
    <dgm:pt modelId="{93D83B12-8832-485E-B0D6-C797C6F8C1CC}">
      <dgm:prSet phldrT="[Text]"/>
      <dgm:spPr>
        <a:solidFill>
          <a:schemeClr val="accent3"/>
        </a:solidFill>
      </dgm:spPr>
      <dgm:t>
        <a:bodyPr/>
        <a:lstStyle/>
        <a:p>
          <a:r>
            <a:rPr lang="bg-BG" dirty="0" smtClean="0"/>
            <a:t>5. „</a:t>
          </a:r>
          <a:r>
            <a:rPr lang="ru-RU" dirty="0" smtClean="0"/>
            <a:t>Развитие на </a:t>
          </a:r>
          <a:r>
            <a:rPr lang="ru-RU" dirty="0" err="1" smtClean="0"/>
            <a:t>управленския</a:t>
          </a:r>
          <a:r>
            <a:rPr lang="ru-RU" dirty="0" smtClean="0"/>
            <a:t> </a:t>
          </a:r>
          <a:r>
            <a:rPr lang="ru-RU" dirty="0" err="1" smtClean="0"/>
            <a:t>капацитет</a:t>
          </a:r>
          <a:r>
            <a:rPr lang="ru-RU" dirty="0" smtClean="0"/>
            <a:t> и </a:t>
          </a:r>
          <a:r>
            <a:rPr lang="ru-RU" dirty="0" err="1" smtClean="0"/>
            <a:t>растеж</a:t>
          </a:r>
          <a:r>
            <a:rPr lang="ru-RU" dirty="0" smtClean="0"/>
            <a:t> на МСП»</a:t>
          </a:r>
          <a:endParaRPr lang="bg-BG" dirty="0" smtClean="0"/>
        </a:p>
        <a:p>
          <a:r>
            <a:rPr lang="bg-BG" dirty="0" smtClean="0"/>
            <a:t>(юни</a:t>
          </a:r>
          <a:r>
            <a:rPr lang="en-US" dirty="0" smtClean="0"/>
            <a:t> </a:t>
          </a:r>
          <a:r>
            <a:rPr lang="bg-BG" dirty="0" smtClean="0"/>
            <a:t>2016)</a:t>
          </a:r>
          <a:endParaRPr lang="en-US" dirty="0"/>
        </a:p>
      </dgm:t>
    </dgm:pt>
    <dgm:pt modelId="{72B6DB6B-143D-47B6-9D7C-E89D8E89C42D}" type="parTrans" cxnId="{DC1AC1E7-C9D7-487F-A557-68BBDE13AA40}">
      <dgm:prSet/>
      <dgm:spPr/>
      <dgm:t>
        <a:bodyPr/>
        <a:lstStyle/>
        <a:p>
          <a:endParaRPr lang="en-US"/>
        </a:p>
      </dgm:t>
    </dgm:pt>
    <dgm:pt modelId="{F20840DC-5499-45EF-8A1D-031649ED0180}" type="sibTrans" cxnId="{DC1AC1E7-C9D7-487F-A557-68BBDE13AA40}">
      <dgm:prSet/>
      <dgm:spPr/>
      <dgm:t>
        <a:bodyPr/>
        <a:lstStyle/>
        <a:p>
          <a:endParaRPr lang="en-US"/>
        </a:p>
      </dgm:t>
    </dgm:pt>
    <dgm:pt modelId="{F5DFCFFC-67B7-4E84-838E-89216FFE149E}">
      <dgm:prSet phldrT="[Text]"/>
      <dgm:spPr>
        <a:solidFill>
          <a:schemeClr val="accent3"/>
        </a:solidFill>
      </dgm:spPr>
      <dgm:t>
        <a:bodyPr/>
        <a:lstStyle/>
        <a:p>
          <a:r>
            <a:rPr lang="bg-BG" dirty="0" smtClean="0"/>
            <a:t>6. „Развитие на клъстери в България“</a:t>
          </a:r>
        </a:p>
        <a:p>
          <a:r>
            <a:rPr lang="bg-BG" dirty="0" smtClean="0"/>
            <a:t>(декември 20</a:t>
          </a:r>
          <a:r>
            <a:rPr lang="en-US" dirty="0" smtClean="0"/>
            <a:t>16</a:t>
          </a:r>
          <a:r>
            <a:rPr lang="bg-BG" dirty="0" smtClean="0"/>
            <a:t>)</a:t>
          </a:r>
        </a:p>
      </dgm:t>
    </dgm:pt>
    <dgm:pt modelId="{DC963B28-D7AD-444A-B6C6-2F6EF2009C05}" type="parTrans" cxnId="{22FC3293-A5FD-4F07-8D1B-DB5CF0A27681}">
      <dgm:prSet/>
      <dgm:spPr/>
      <dgm:t>
        <a:bodyPr/>
        <a:lstStyle/>
        <a:p>
          <a:endParaRPr lang="en-US"/>
        </a:p>
      </dgm:t>
    </dgm:pt>
    <dgm:pt modelId="{52ACEB7B-C8AA-46BB-B202-78931E83922F}" type="sibTrans" cxnId="{22FC3293-A5FD-4F07-8D1B-DB5CF0A27681}">
      <dgm:prSet/>
      <dgm:spPr/>
      <dgm:t>
        <a:bodyPr/>
        <a:lstStyle/>
        <a:p>
          <a:endParaRPr lang="en-US"/>
        </a:p>
      </dgm:t>
    </dgm:pt>
    <dgm:pt modelId="{557FF012-D432-4AD6-B819-57B77579C9D2}">
      <dgm:prSet phldrT="[Text]"/>
      <dgm:spPr>
        <a:solidFill>
          <a:schemeClr val="accent5"/>
        </a:solidFill>
      </dgm:spPr>
      <dgm:t>
        <a:bodyPr/>
        <a:lstStyle/>
        <a:p>
          <a:r>
            <a:rPr lang="bg-BG" dirty="0" smtClean="0"/>
            <a:t>7.“Енергийна ефективност в големи предприятия“</a:t>
          </a:r>
        </a:p>
        <a:p>
          <a:r>
            <a:rPr lang="bg-BG" dirty="0" smtClean="0"/>
            <a:t>(януари</a:t>
          </a:r>
          <a:r>
            <a:rPr lang="en-US" dirty="0" smtClean="0"/>
            <a:t> 2017</a:t>
          </a:r>
          <a:r>
            <a:rPr lang="bg-BG" dirty="0" smtClean="0"/>
            <a:t>)</a:t>
          </a:r>
          <a:endParaRPr lang="en-US" dirty="0"/>
        </a:p>
      </dgm:t>
    </dgm:pt>
    <dgm:pt modelId="{BC11B9E5-4131-4048-8B59-2D1265B9C766}" type="parTrans" cxnId="{0BB944C7-F23F-45C7-A01E-D432DDFCF27C}">
      <dgm:prSet/>
      <dgm:spPr/>
      <dgm:t>
        <a:bodyPr/>
        <a:lstStyle/>
        <a:p>
          <a:endParaRPr lang="en-US"/>
        </a:p>
      </dgm:t>
    </dgm:pt>
    <dgm:pt modelId="{0C6F24E4-E698-4AA6-9174-7C26B5A30E92}" type="sibTrans" cxnId="{0BB944C7-F23F-45C7-A01E-D432DDFCF27C}">
      <dgm:prSet/>
      <dgm:spPr/>
      <dgm:t>
        <a:bodyPr/>
        <a:lstStyle/>
        <a:p>
          <a:endParaRPr lang="en-US"/>
        </a:p>
      </dgm:t>
    </dgm:pt>
    <dgm:pt modelId="{1658881B-6398-4A2B-BB92-32B14BA88A9D}">
      <dgm:prSet phldrT="[Text]"/>
      <dgm:spPr>
        <a:solidFill>
          <a:schemeClr val="accent1"/>
        </a:solidFill>
      </dgm:spPr>
      <dgm:t>
        <a:bodyPr/>
        <a:lstStyle/>
        <a:p>
          <a:r>
            <a:rPr lang="bg-BG" dirty="0" smtClean="0"/>
            <a:t>8. „Развитие на продуктови и производствени иновации“</a:t>
          </a:r>
        </a:p>
        <a:p>
          <a:r>
            <a:rPr lang="bg-BG" dirty="0" smtClean="0"/>
            <a:t>(юни 2017)</a:t>
          </a:r>
          <a:endParaRPr lang="en-US" dirty="0"/>
        </a:p>
      </dgm:t>
    </dgm:pt>
    <dgm:pt modelId="{4FB3F8AC-56BB-4DC6-8F00-FDF7D491E6BF}" type="parTrans" cxnId="{15632B5F-C420-4719-A4B0-50FD8C86C997}">
      <dgm:prSet/>
      <dgm:spPr/>
      <dgm:t>
        <a:bodyPr/>
        <a:lstStyle/>
        <a:p>
          <a:endParaRPr lang="en-US"/>
        </a:p>
      </dgm:t>
    </dgm:pt>
    <dgm:pt modelId="{322B4DE1-CB8C-4B21-BFD1-5908E6C106A8}" type="sibTrans" cxnId="{15632B5F-C420-4719-A4B0-50FD8C86C997}">
      <dgm:prSet/>
      <dgm:spPr/>
      <dgm:t>
        <a:bodyPr/>
        <a:lstStyle/>
        <a:p>
          <a:endParaRPr lang="en-US"/>
        </a:p>
      </dgm:t>
    </dgm:pt>
    <dgm:pt modelId="{B40E7770-2A4C-46B2-B63B-A1229B0647DB}">
      <dgm:prSet phldrT="[Text]"/>
      <dgm:spPr>
        <a:solidFill>
          <a:schemeClr val="accent5"/>
        </a:solidFill>
      </dgm:spPr>
      <dgm:t>
        <a:bodyPr/>
        <a:lstStyle/>
        <a:p>
          <a:r>
            <a:rPr lang="bg-BG" dirty="0" smtClean="0"/>
            <a:t>9. „</a:t>
          </a:r>
          <a:r>
            <a:rPr lang="ru-RU" dirty="0" err="1" smtClean="0"/>
            <a:t>Подкрепа</a:t>
          </a:r>
          <a:r>
            <a:rPr lang="ru-RU" dirty="0" smtClean="0"/>
            <a:t> за </a:t>
          </a:r>
          <a:r>
            <a:rPr lang="ru-RU" dirty="0" err="1" smtClean="0"/>
            <a:t>пилотни</a:t>
          </a:r>
          <a:r>
            <a:rPr lang="ru-RU" dirty="0" smtClean="0"/>
            <a:t> и </a:t>
          </a:r>
          <a:r>
            <a:rPr lang="ru-RU" dirty="0" err="1" smtClean="0"/>
            <a:t>демонстрационни</a:t>
          </a:r>
          <a:r>
            <a:rPr lang="ru-RU" dirty="0" smtClean="0"/>
            <a:t> </a:t>
          </a:r>
          <a:r>
            <a:rPr lang="ru-RU" dirty="0" err="1" smtClean="0"/>
            <a:t>инициативи</a:t>
          </a:r>
          <a:r>
            <a:rPr lang="ru-RU" dirty="0" smtClean="0"/>
            <a:t> за </a:t>
          </a:r>
          <a:r>
            <a:rPr lang="ru-RU" dirty="0" err="1" smtClean="0"/>
            <a:t>ефективно</a:t>
          </a:r>
          <a:r>
            <a:rPr lang="ru-RU" dirty="0" smtClean="0"/>
            <a:t> </a:t>
          </a:r>
          <a:r>
            <a:rPr lang="ru-RU" dirty="0" err="1" smtClean="0"/>
            <a:t>използване</a:t>
          </a:r>
          <a:r>
            <a:rPr lang="ru-RU" dirty="0" smtClean="0"/>
            <a:t> на </a:t>
          </a:r>
          <a:r>
            <a:rPr lang="ru-RU" dirty="0" err="1" smtClean="0"/>
            <a:t>ресурсите</a:t>
          </a:r>
          <a:r>
            <a:rPr lang="ru-RU" dirty="0" smtClean="0"/>
            <a:t>»</a:t>
          </a:r>
          <a:endParaRPr lang="bg-BG" dirty="0" smtClean="0"/>
        </a:p>
        <a:p>
          <a:r>
            <a:rPr lang="bg-BG" dirty="0" smtClean="0"/>
            <a:t>(ноември 2017)</a:t>
          </a:r>
          <a:endParaRPr lang="en-US" dirty="0"/>
        </a:p>
      </dgm:t>
    </dgm:pt>
    <dgm:pt modelId="{30E2AEAF-541E-4779-8659-F00CA67ECA86}" type="parTrans" cxnId="{DEAA6A31-62FB-4B9F-844B-8A876FF7A3D7}">
      <dgm:prSet/>
      <dgm:spPr/>
      <dgm:t>
        <a:bodyPr/>
        <a:lstStyle/>
        <a:p>
          <a:endParaRPr lang="en-US"/>
        </a:p>
      </dgm:t>
    </dgm:pt>
    <dgm:pt modelId="{C613F53E-804A-48E3-B7E0-A18BD8728597}" type="sibTrans" cxnId="{DEAA6A31-62FB-4B9F-844B-8A876FF7A3D7}">
      <dgm:prSet/>
      <dgm:spPr/>
      <dgm:t>
        <a:bodyPr/>
        <a:lstStyle/>
        <a:p>
          <a:endParaRPr lang="en-US"/>
        </a:p>
      </dgm:t>
    </dgm:pt>
    <dgm:pt modelId="{3A6BD867-B984-45B7-86C1-E534C853003A}">
      <dgm:prSet/>
      <dgm:spPr>
        <a:solidFill>
          <a:schemeClr val="accent3"/>
        </a:solidFill>
      </dgm:spPr>
      <dgm:t>
        <a:bodyPr/>
        <a:lstStyle/>
        <a:p>
          <a:r>
            <a:rPr lang="en-US" dirty="0" smtClean="0"/>
            <a:t>10. </a:t>
          </a:r>
          <a:r>
            <a:rPr lang="bg-BG" dirty="0" smtClean="0"/>
            <a:t>„Насърчаване на предприемачеството“</a:t>
          </a:r>
          <a:endParaRPr lang="en-US" dirty="0" smtClean="0"/>
        </a:p>
        <a:p>
          <a:r>
            <a:rPr lang="en-US" dirty="0" smtClean="0"/>
            <a:t>(</a:t>
          </a:r>
          <a:r>
            <a:rPr lang="bg-BG" dirty="0" smtClean="0"/>
            <a:t>юни</a:t>
          </a:r>
          <a:r>
            <a:rPr lang="en-US" dirty="0" smtClean="0"/>
            <a:t> 2018) </a:t>
          </a:r>
          <a:endParaRPr lang="en-US" dirty="0"/>
        </a:p>
      </dgm:t>
    </dgm:pt>
    <dgm:pt modelId="{F9C91021-31F9-4BEB-AAA9-34EC76E58577}" type="parTrans" cxnId="{EECA3AAD-A4DC-42F8-9A5E-A9A6C902D2D2}">
      <dgm:prSet/>
      <dgm:spPr/>
      <dgm:t>
        <a:bodyPr/>
        <a:lstStyle/>
        <a:p>
          <a:endParaRPr lang="en-US"/>
        </a:p>
      </dgm:t>
    </dgm:pt>
    <dgm:pt modelId="{F696C857-CAD3-4903-B606-CE4773357CF1}" type="sibTrans" cxnId="{EECA3AAD-A4DC-42F8-9A5E-A9A6C902D2D2}">
      <dgm:prSet/>
      <dgm:spPr/>
      <dgm:t>
        <a:bodyPr/>
        <a:lstStyle/>
        <a:p>
          <a:endParaRPr lang="en-US"/>
        </a:p>
      </dgm:t>
    </dgm:pt>
    <dgm:pt modelId="{9F3F4212-238F-4A11-9C5A-ABEA36C68420}">
      <dgm:prSet/>
      <dgm:spPr>
        <a:solidFill>
          <a:schemeClr val="accent3"/>
        </a:solidFill>
      </dgm:spPr>
      <dgm:t>
        <a:bodyPr/>
        <a:lstStyle/>
        <a:p>
          <a:r>
            <a:rPr lang="en-US" dirty="0" smtClean="0"/>
            <a:t>1</a:t>
          </a:r>
          <a:r>
            <a:rPr lang="bg-BG" dirty="0" smtClean="0"/>
            <a:t>1</a:t>
          </a:r>
          <a:r>
            <a:rPr lang="en-US" dirty="0" smtClean="0"/>
            <a:t>. </a:t>
          </a:r>
          <a:r>
            <a:rPr lang="ru-RU" b="1" i="0" dirty="0" smtClean="0"/>
            <a:t>„</a:t>
          </a:r>
          <a:r>
            <a:rPr lang="ru-RU" dirty="0" err="1" smtClean="0"/>
            <a:t>Подобряване</a:t>
          </a:r>
          <a:r>
            <a:rPr lang="ru-RU" dirty="0" smtClean="0"/>
            <a:t> на </a:t>
          </a:r>
          <a:r>
            <a:rPr lang="ru-RU" dirty="0" err="1" smtClean="0"/>
            <a:t>производствения</a:t>
          </a:r>
          <a:r>
            <a:rPr lang="ru-RU" dirty="0" smtClean="0"/>
            <a:t> </a:t>
          </a:r>
          <a:r>
            <a:rPr lang="ru-RU" dirty="0" err="1" smtClean="0"/>
            <a:t>капацитет</a:t>
          </a:r>
          <a:r>
            <a:rPr lang="ru-RU" dirty="0" smtClean="0"/>
            <a:t> в </a:t>
          </a:r>
          <a:r>
            <a:rPr lang="ru-RU" dirty="0" err="1" smtClean="0"/>
            <a:t>малките</a:t>
          </a:r>
          <a:r>
            <a:rPr lang="ru-RU" dirty="0" smtClean="0"/>
            <a:t> и </a:t>
          </a:r>
          <a:r>
            <a:rPr lang="ru-RU" dirty="0" err="1" smtClean="0"/>
            <a:t>средни</a:t>
          </a:r>
          <a:r>
            <a:rPr lang="ru-RU" dirty="0" smtClean="0"/>
            <a:t> предприятия“</a:t>
          </a:r>
          <a:endParaRPr lang="en-US" dirty="0" smtClean="0"/>
        </a:p>
        <a:p>
          <a:r>
            <a:rPr lang="en-US" dirty="0" smtClean="0"/>
            <a:t>(</a:t>
          </a:r>
          <a:r>
            <a:rPr lang="bg-BG" dirty="0" smtClean="0"/>
            <a:t>декември </a:t>
          </a:r>
          <a:r>
            <a:rPr lang="en-US" dirty="0" smtClean="0"/>
            <a:t>2018) </a:t>
          </a:r>
          <a:endParaRPr lang="en-US" dirty="0"/>
        </a:p>
      </dgm:t>
    </dgm:pt>
    <dgm:pt modelId="{3178D685-5C82-41A8-85E3-27D9349EA654}" type="parTrans" cxnId="{587B623B-6C24-4392-9935-D2E41CF869E8}">
      <dgm:prSet/>
      <dgm:spPr/>
      <dgm:t>
        <a:bodyPr/>
        <a:lstStyle/>
        <a:p>
          <a:endParaRPr lang="bg-BG"/>
        </a:p>
      </dgm:t>
    </dgm:pt>
    <dgm:pt modelId="{16D051BC-56BF-4F9C-96B0-994E8A30426F}" type="sibTrans" cxnId="{587B623B-6C24-4392-9935-D2E41CF869E8}">
      <dgm:prSet/>
      <dgm:spPr/>
      <dgm:t>
        <a:bodyPr/>
        <a:lstStyle/>
        <a:p>
          <a:endParaRPr lang="bg-BG"/>
        </a:p>
      </dgm:t>
    </dgm:pt>
    <dgm:pt modelId="{4F9F0491-1FBA-41D9-99C5-644752F46886}" type="pres">
      <dgm:prSet presAssocID="{C5407B42-87DD-44B9-84EB-E4BFD3B3B113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3A417EC-5B45-415A-9758-54B5F72B8059}" type="pres">
      <dgm:prSet presAssocID="{E231ECBF-8837-4B00-BB06-5254013B7E98}" presName="node" presStyleLbl="node1" presStyleIdx="0" presStyleCnt="11" custLinFactNeighborX="6404" custLinFactNeighborY="106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FDB47F2-778D-4FA2-B45A-E7F99AE1F20D}" type="pres">
      <dgm:prSet presAssocID="{D8100E57-1AA8-447D-9477-3138A1601615}" presName="sibTrans" presStyleLbl="sibTrans2D1" presStyleIdx="0" presStyleCnt="10" custLinFactNeighborX="18125" custLinFactNeighborY="3822"/>
      <dgm:spPr/>
      <dgm:t>
        <a:bodyPr/>
        <a:lstStyle/>
        <a:p>
          <a:endParaRPr lang="en-US"/>
        </a:p>
      </dgm:t>
    </dgm:pt>
    <dgm:pt modelId="{D3917B77-1B22-44CB-8147-31112382C082}" type="pres">
      <dgm:prSet presAssocID="{D8100E57-1AA8-447D-9477-3138A1601615}" presName="connectorText" presStyleLbl="sibTrans2D1" presStyleIdx="0" presStyleCnt="10"/>
      <dgm:spPr/>
      <dgm:t>
        <a:bodyPr/>
        <a:lstStyle/>
        <a:p>
          <a:endParaRPr lang="en-US"/>
        </a:p>
      </dgm:t>
    </dgm:pt>
    <dgm:pt modelId="{83465D6F-2BBC-41FA-92E4-CF92AFD6B79A}" type="pres">
      <dgm:prSet presAssocID="{A0561233-0056-40A2-B8F9-8DC0D509FF80}" presName="node" presStyleLbl="node1" presStyleIdx="1" presStyleCnt="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24F9DB4-72A3-46E6-B03B-FFDF0D2E0223}" type="pres">
      <dgm:prSet presAssocID="{9F372E7C-E733-4542-86E9-5149CC0EDA95}" presName="sibTrans" presStyleLbl="sibTrans2D1" presStyleIdx="1" presStyleCnt="10"/>
      <dgm:spPr/>
      <dgm:t>
        <a:bodyPr/>
        <a:lstStyle/>
        <a:p>
          <a:endParaRPr lang="en-US"/>
        </a:p>
      </dgm:t>
    </dgm:pt>
    <dgm:pt modelId="{95B51C84-4522-41F1-86EE-85380313C34D}" type="pres">
      <dgm:prSet presAssocID="{9F372E7C-E733-4542-86E9-5149CC0EDA95}" presName="connectorText" presStyleLbl="sibTrans2D1" presStyleIdx="1" presStyleCnt="10"/>
      <dgm:spPr/>
      <dgm:t>
        <a:bodyPr/>
        <a:lstStyle/>
        <a:p>
          <a:endParaRPr lang="en-US"/>
        </a:p>
      </dgm:t>
    </dgm:pt>
    <dgm:pt modelId="{0BCE2F2E-4445-4D3C-8139-F9576C027698}" type="pres">
      <dgm:prSet presAssocID="{89BC97F9-8ADB-4181-9C46-01EF776A86AA}" presName="node" presStyleLbl="node1" presStyleIdx="2" presStyleCnt="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20D18CD-2F31-4B08-B98F-AD1391FDD153}" type="pres">
      <dgm:prSet presAssocID="{7A80D9DC-9426-496C-B364-F3DFDBD47E89}" presName="sibTrans" presStyleLbl="sibTrans2D1" presStyleIdx="2" presStyleCnt="10"/>
      <dgm:spPr/>
      <dgm:t>
        <a:bodyPr/>
        <a:lstStyle/>
        <a:p>
          <a:endParaRPr lang="en-US"/>
        </a:p>
      </dgm:t>
    </dgm:pt>
    <dgm:pt modelId="{A68EE179-D7DF-414D-9AC2-CFEEEC2A3AA7}" type="pres">
      <dgm:prSet presAssocID="{7A80D9DC-9426-496C-B364-F3DFDBD47E89}" presName="connectorText" presStyleLbl="sibTrans2D1" presStyleIdx="2" presStyleCnt="10"/>
      <dgm:spPr/>
      <dgm:t>
        <a:bodyPr/>
        <a:lstStyle/>
        <a:p>
          <a:endParaRPr lang="en-US"/>
        </a:p>
      </dgm:t>
    </dgm:pt>
    <dgm:pt modelId="{78B4E1D2-B73D-4626-AFC5-A422A3D74E13}" type="pres">
      <dgm:prSet presAssocID="{669CA18B-4105-4432-A232-B79FA55E0331}" presName="node" presStyleLbl="node1" presStyleIdx="3" presStyleCnt="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81169CC-981B-4B50-9EBF-8EDDC644E752}" type="pres">
      <dgm:prSet presAssocID="{3E1AC927-3D25-4BD3-8493-F23B7E3F7BC6}" presName="sibTrans" presStyleLbl="sibTrans2D1" presStyleIdx="3" presStyleCnt="10"/>
      <dgm:spPr/>
      <dgm:t>
        <a:bodyPr/>
        <a:lstStyle/>
        <a:p>
          <a:endParaRPr lang="en-US"/>
        </a:p>
      </dgm:t>
    </dgm:pt>
    <dgm:pt modelId="{C516D099-4DDD-48B5-95BC-2696B30811E2}" type="pres">
      <dgm:prSet presAssocID="{3E1AC927-3D25-4BD3-8493-F23B7E3F7BC6}" presName="connectorText" presStyleLbl="sibTrans2D1" presStyleIdx="3" presStyleCnt="10"/>
      <dgm:spPr/>
      <dgm:t>
        <a:bodyPr/>
        <a:lstStyle/>
        <a:p>
          <a:endParaRPr lang="en-US"/>
        </a:p>
      </dgm:t>
    </dgm:pt>
    <dgm:pt modelId="{F2A03514-5FF8-4D87-97C5-3485333D6C53}" type="pres">
      <dgm:prSet presAssocID="{93D83B12-8832-485E-B0D6-C797C6F8C1CC}" presName="node" presStyleLbl="node1" presStyleIdx="4" presStyleCnt="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4EFD3FA-50D7-4E90-9D6F-09A9CA1EBBC5}" type="pres">
      <dgm:prSet presAssocID="{F20840DC-5499-45EF-8A1D-031649ED0180}" presName="sibTrans" presStyleLbl="sibTrans2D1" presStyleIdx="4" presStyleCnt="10"/>
      <dgm:spPr/>
      <dgm:t>
        <a:bodyPr/>
        <a:lstStyle/>
        <a:p>
          <a:endParaRPr lang="en-US"/>
        </a:p>
      </dgm:t>
    </dgm:pt>
    <dgm:pt modelId="{B8DDC0AC-23F4-4DD3-A038-57A54FE7DC98}" type="pres">
      <dgm:prSet presAssocID="{F20840DC-5499-45EF-8A1D-031649ED0180}" presName="connectorText" presStyleLbl="sibTrans2D1" presStyleIdx="4" presStyleCnt="10"/>
      <dgm:spPr/>
      <dgm:t>
        <a:bodyPr/>
        <a:lstStyle/>
        <a:p>
          <a:endParaRPr lang="en-US"/>
        </a:p>
      </dgm:t>
    </dgm:pt>
    <dgm:pt modelId="{D75F535F-1E29-479D-BF17-9F4776DBB37C}" type="pres">
      <dgm:prSet presAssocID="{F5DFCFFC-67B7-4E84-838E-89216FFE149E}" presName="node" presStyleLbl="node1" presStyleIdx="5" presStyleCnt="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B430484-58A9-4CB2-8B56-65FE7283558A}" type="pres">
      <dgm:prSet presAssocID="{52ACEB7B-C8AA-46BB-B202-78931E83922F}" presName="sibTrans" presStyleLbl="sibTrans2D1" presStyleIdx="5" presStyleCnt="10"/>
      <dgm:spPr/>
      <dgm:t>
        <a:bodyPr/>
        <a:lstStyle/>
        <a:p>
          <a:endParaRPr lang="en-US"/>
        </a:p>
      </dgm:t>
    </dgm:pt>
    <dgm:pt modelId="{3A1D22C7-D220-4DE8-B320-04A43EB86998}" type="pres">
      <dgm:prSet presAssocID="{52ACEB7B-C8AA-46BB-B202-78931E83922F}" presName="connectorText" presStyleLbl="sibTrans2D1" presStyleIdx="5" presStyleCnt="10"/>
      <dgm:spPr/>
      <dgm:t>
        <a:bodyPr/>
        <a:lstStyle/>
        <a:p>
          <a:endParaRPr lang="en-US"/>
        </a:p>
      </dgm:t>
    </dgm:pt>
    <dgm:pt modelId="{EED01041-8413-4B25-9912-794AD79005D0}" type="pres">
      <dgm:prSet presAssocID="{557FF012-D432-4AD6-B819-57B77579C9D2}" presName="node" presStyleLbl="node1" presStyleIdx="6" presStyleCnt="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C0E7B27-83BE-4FD4-B7A7-9C39FD758564}" type="pres">
      <dgm:prSet presAssocID="{0C6F24E4-E698-4AA6-9174-7C26B5A30E92}" presName="sibTrans" presStyleLbl="sibTrans2D1" presStyleIdx="6" presStyleCnt="10"/>
      <dgm:spPr/>
      <dgm:t>
        <a:bodyPr/>
        <a:lstStyle/>
        <a:p>
          <a:endParaRPr lang="en-US"/>
        </a:p>
      </dgm:t>
    </dgm:pt>
    <dgm:pt modelId="{8FF7173F-E822-4E15-900D-ADDDE684EC94}" type="pres">
      <dgm:prSet presAssocID="{0C6F24E4-E698-4AA6-9174-7C26B5A30E92}" presName="connectorText" presStyleLbl="sibTrans2D1" presStyleIdx="6" presStyleCnt="10"/>
      <dgm:spPr/>
      <dgm:t>
        <a:bodyPr/>
        <a:lstStyle/>
        <a:p>
          <a:endParaRPr lang="en-US"/>
        </a:p>
      </dgm:t>
    </dgm:pt>
    <dgm:pt modelId="{9253B189-1DB9-440A-8588-E2D1A1A139E3}" type="pres">
      <dgm:prSet presAssocID="{1658881B-6398-4A2B-BB92-32B14BA88A9D}" presName="node" presStyleLbl="node1" presStyleIdx="7" presStyleCnt="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5664583-1C65-4092-8B5D-68AFEF6CDE6E}" type="pres">
      <dgm:prSet presAssocID="{322B4DE1-CB8C-4B21-BFD1-5908E6C106A8}" presName="sibTrans" presStyleLbl="sibTrans2D1" presStyleIdx="7" presStyleCnt="10"/>
      <dgm:spPr/>
      <dgm:t>
        <a:bodyPr/>
        <a:lstStyle/>
        <a:p>
          <a:endParaRPr lang="en-US"/>
        </a:p>
      </dgm:t>
    </dgm:pt>
    <dgm:pt modelId="{53FE26FF-8937-4F6B-83B0-9AE6B2B63E6C}" type="pres">
      <dgm:prSet presAssocID="{322B4DE1-CB8C-4B21-BFD1-5908E6C106A8}" presName="connectorText" presStyleLbl="sibTrans2D1" presStyleIdx="7" presStyleCnt="10"/>
      <dgm:spPr/>
      <dgm:t>
        <a:bodyPr/>
        <a:lstStyle/>
        <a:p>
          <a:endParaRPr lang="en-US"/>
        </a:p>
      </dgm:t>
    </dgm:pt>
    <dgm:pt modelId="{DE3A1A29-4735-46DB-92D5-A5722CE33D72}" type="pres">
      <dgm:prSet presAssocID="{B40E7770-2A4C-46B2-B63B-A1229B0647DB}" presName="node" presStyleLbl="node1" presStyleIdx="8" presStyleCnt="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975A743-45DC-47AA-8A95-25DAC725EE2B}" type="pres">
      <dgm:prSet presAssocID="{C613F53E-804A-48E3-B7E0-A18BD8728597}" presName="sibTrans" presStyleLbl="sibTrans2D1" presStyleIdx="8" presStyleCnt="10"/>
      <dgm:spPr/>
      <dgm:t>
        <a:bodyPr/>
        <a:lstStyle/>
        <a:p>
          <a:endParaRPr lang="en-US"/>
        </a:p>
      </dgm:t>
    </dgm:pt>
    <dgm:pt modelId="{FEE7C7A1-EADF-4384-B8B7-94B8DCB0A88B}" type="pres">
      <dgm:prSet presAssocID="{C613F53E-804A-48E3-B7E0-A18BD8728597}" presName="connectorText" presStyleLbl="sibTrans2D1" presStyleIdx="8" presStyleCnt="10"/>
      <dgm:spPr/>
      <dgm:t>
        <a:bodyPr/>
        <a:lstStyle/>
        <a:p>
          <a:endParaRPr lang="en-US"/>
        </a:p>
      </dgm:t>
    </dgm:pt>
    <dgm:pt modelId="{0718D424-7109-4D32-8439-7E95453F3B46}" type="pres">
      <dgm:prSet presAssocID="{3A6BD867-B984-45B7-86C1-E534C853003A}" presName="node" presStyleLbl="node1" presStyleIdx="9" presStyleCnt="11" custScaleX="10027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32A6E81-102C-4C53-99B9-B266A37D0094}" type="pres">
      <dgm:prSet presAssocID="{F696C857-CAD3-4903-B606-CE4773357CF1}" presName="sibTrans" presStyleLbl="sibTrans2D1" presStyleIdx="9" presStyleCnt="10"/>
      <dgm:spPr/>
      <dgm:t>
        <a:bodyPr/>
        <a:lstStyle/>
        <a:p>
          <a:endParaRPr lang="bg-BG"/>
        </a:p>
      </dgm:t>
    </dgm:pt>
    <dgm:pt modelId="{44EDE124-BEA8-4DD7-A00A-D1E280E88DA7}" type="pres">
      <dgm:prSet presAssocID="{F696C857-CAD3-4903-B606-CE4773357CF1}" presName="connectorText" presStyleLbl="sibTrans2D1" presStyleIdx="9" presStyleCnt="10"/>
      <dgm:spPr/>
      <dgm:t>
        <a:bodyPr/>
        <a:lstStyle/>
        <a:p>
          <a:endParaRPr lang="bg-BG"/>
        </a:p>
      </dgm:t>
    </dgm:pt>
    <dgm:pt modelId="{8C19CF2E-B932-4C93-8643-1A278CE3B049}" type="pres">
      <dgm:prSet presAssocID="{9F3F4212-238F-4A11-9C5A-ABEA36C68420}" presName="node" presStyleLbl="node1" presStyleIdx="10" presStyleCnt="11" custScaleX="105430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</dgm:ptLst>
  <dgm:cxnLst>
    <dgm:cxn modelId="{885C8C99-DAFF-4E08-9470-A9DB998ACA35}" type="presOf" srcId="{F5DFCFFC-67B7-4E84-838E-89216FFE149E}" destId="{D75F535F-1E29-479D-BF17-9F4776DBB37C}" srcOrd="0" destOrd="0" presId="urn:microsoft.com/office/officeart/2005/8/layout/process5"/>
    <dgm:cxn modelId="{DC1AC1E7-C9D7-487F-A557-68BBDE13AA40}" srcId="{C5407B42-87DD-44B9-84EB-E4BFD3B3B113}" destId="{93D83B12-8832-485E-B0D6-C797C6F8C1CC}" srcOrd="4" destOrd="0" parTransId="{72B6DB6B-143D-47B6-9D7C-E89D8E89C42D}" sibTransId="{F20840DC-5499-45EF-8A1D-031649ED0180}"/>
    <dgm:cxn modelId="{07A2E4D1-633D-4293-BDF7-4215772DD1F6}" type="presOf" srcId="{F20840DC-5499-45EF-8A1D-031649ED0180}" destId="{A4EFD3FA-50D7-4E90-9D6F-09A9CA1EBBC5}" srcOrd="0" destOrd="0" presId="urn:microsoft.com/office/officeart/2005/8/layout/process5"/>
    <dgm:cxn modelId="{C0AAB2AE-B3D2-4E57-A893-59F7D6A8E253}" type="presOf" srcId="{3A6BD867-B984-45B7-86C1-E534C853003A}" destId="{0718D424-7109-4D32-8439-7E95453F3B46}" srcOrd="0" destOrd="0" presId="urn:microsoft.com/office/officeart/2005/8/layout/process5"/>
    <dgm:cxn modelId="{27DBFD8B-2241-4481-B6CA-7AE4D6342A4A}" type="presOf" srcId="{F696C857-CAD3-4903-B606-CE4773357CF1}" destId="{44EDE124-BEA8-4DD7-A00A-D1E280E88DA7}" srcOrd="1" destOrd="0" presId="urn:microsoft.com/office/officeart/2005/8/layout/process5"/>
    <dgm:cxn modelId="{EE521C93-FAD8-48FB-A5B4-28B708EC8F83}" srcId="{C5407B42-87DD-44B9-84EB-E4BFD3B3B113}" destId="{E231ECBF-8837-4B00-BB06-5254013B7E98}" srcOrd="0" destOrd="0" parTransId="{376B122C-3824-44AD-99C3-EF10F5FFBB87}" sibTransId="{D8100E57-1AA8-447D-9477-3138A1601615}"/>
    <dgm:cxn modelId="{91F8AFF5-1C80-456C-A12F-D5BFC744F3EA}" type="presOf" srcId="{F20840DC-5499-45EF-8A1D-031649ED0180}" destId="{B8DDC0AC-23F4-4DD3-A038-57A54FE7DC98}" srcOrd="1" destOrd="0" presId="urn:microsoft.com/office/officeart/2005/8/layout/process5"/>
    <dgm:cxn modelId="{0A94191F-C640-4CDE-ACD7-806A062644F0}" srcId="{C5407B42-87DD-44B9-84EB-E4BFD3B3B113}" destId="{89BC97F9-8ADB-4181-9C46-01EF776A86AA}" srcOrd="2" destOrd="0" parTransId="{7E5BDE66-3B5A-4249-8846-B303B883C904}" sibTransId="{7A80D9DC-9426-496C-B364-F3DFDBD47E89}"/>
    <dgm:cxn modelId="{E26EFFB3-B13E-4902-BB18-51088E3FEA7D}" type="presOf" srcId="{7A80D9DC-9426-496C-B364-F3DFDBD47E89}" destId="{520D18CD-2F31-4B08-B98F-AD1391FDD153}" srcOrd="0" destOrd="0" presId="urn:microsoft.com/office/officeart/2005/8/layout/process5"/>
    <dgm:cxn modelId="{4B446D9F-B93C-4223-B569-AE8C42FECD92}" type="presOf" srcId="{3E1AC927-3D25-4BD3-8493-F23B7E3F7BC6}" destId="{481169CC-981B-4B50-9EBF-8EDDC644E752}" srcOrd="0" destOrd="0" presId="urn:microsoft.com/office/officeart/2005/8/layout/process5"/>
    <dgm:cxn modelId="{4E2FA45F-2667-44D0-A747-B6CD8BC63162}" type="presOf" srcId="{52ACEB7B-C8AA-46BB-B202-78931E83922F}" destId="{3A1D22C7-D220-4DE8-B320-04A43EB86998}" srcOrd="1" destOrd="0" presId="urn:microsoft.com/office/officeart/2005/8/layout/process5"/>
    <dgm:cxn modelId="{BE23064A-519A-445B-AA13-354AD41DD4D4}" type="presOf" srcId="{3E1AC927-3D25-4BD3-8493-F23B7E3F7BC6}" destId="{C516D099-4DDD-48B5-95BC-2696B30811E2}" srcOrd="1" destOrd="0" presId="urn:microsoft.com/office/officeart/2005/8/layout/process5"/>
    <dgm:cxn modelId="{014B1BBD-825E-4DAC-88A2-DA15372E236A}" srcId="{C5407B42-87DD-44B9-84EB-E4BFD3B3B113}" destId="{669CA18B-4105-4432-A232-B79FA55E0331}" srcOrd="3" destOrd="0" parTransId="{AE9F56A3-049F-4E55-AA17-0EFB7DD90D2D}" sibTransId="{3E1AC927-3D25-4BD3-8493-F23B7E3F7BC6}"/>
    <dgm:cxn modelId="{24DEB5A1-5427-4B73-A5F7-E70C97EAC17B}" type="presOf" srcId="{0C6F24E4-E698-4AA6-9174-7C26B5A30E92}" destId="{0C0E7B27-83BE-4FD4-B7A7-9C39FD758564}" srcOrd="0" destOrd="0" presId="urn:microsoft.com/office/officeart/2005/8/layout/process5"/>
    <dgm:cxn modelId="{8F74A381-33AB-4B7C-A070-AC6218A07FA7}" type="presOf" srcId="{C5407B42-87DD-44B9-84EB-E4BFD3B3B113}" destId="{4F9F0491-1FBA-41D9-99C5-644752F46886}" srcOrd="0" destOrd="0" presId="urn:microsoft.com/office/officeart/2005/8/layout/process5"/>
    <dgm:cxn modelId="{F3297D30-1042-4418-A6BE-51FF642343F8}" type="presOf" srcId="{322B4DE1-CB8C-4B21-BFD1-5908E6C106A8}" destId="{75664583-1C65-4092-8B5D-68AFEF6CDE6E}" srcOrd="0" destOrd="0" presId="urn:microsoft.com/office/officeart/2005/8/layout/process5"/>
    <dgm:cxn modelId="{011D763A-318B-4CC0-B8C4-2C19FDC5A468}" type="presOf" srcId="{52ACEB7B-C8AA-46BB-B202-78931E83922F}" destId="{7B430484-58A9-4CB2-8B56-65FE7283558A}" srcOrd="0" destOrd="0" presId="urn:microsoft.com/office/officeart/2005/8/layout/process5"/>
    <dgm:cxn modelId="{C63BECB4-4A21-4BD2-86B0-AC9DBE1CCD4E}" type="presOf" srcId="{D8100E57-1AA8-447D-9477-3138A1601615}" destId="{D3917B77-1B22-44CB-8147-31112382C082}" srcOrd="1" destOrd="0" presId="urn:microsoft.com/office/officeart/2005/8/layout/process5"/>
    <dgm:cxn modelId="{888FDBD9-8B52-4855-8B83-0786A2EADAC0}" type="presOf" srcId="{B40E7770-2A4C-46B2-B63B-A1229B0647DB}" destId="{DE3A1A29-4735-46DB-92D5-A5722CE33D72}" srcOrd="0" destOrd="0" presId="urn:microsoft.com/office/officeart/2005/8/layout/process5"/>
    <dgm:cxn modelId="{EECA3AAD-A4DC-42F8-9A5E-A9A6C902D2D2}" srcId="{C5407B42-87DD-44B9-84EB-E4BFD3B3B113}" destId="{3A6BD867-B984-45B7-86C1-E534C853003A}" srcOrd="9" destOrd="0" parTransId="{F9C91021-31F9-4BEB-AAA9-34EC76E58577}" sibTransId="{F696C857-CAD3-4903-B606-CE4773357CF1}"/>
    <dgm:cxn modelId="{8A22CB32-C2A8-4849-BEE5-90A096C907BE}" type="presOf" srcId="{9F372E7C-E733-4542-86E9-5149CC0EDA95}" destId="{95B51C84-4522-41F1-86EE-85380313C34D}" srcOrd="1" destOrd="0" presId="urn:microsoft.com/office/officeart/2005/8/layout/process5"/>
    <dgm:cxn modelId="{22FC3293-A5FD-4F07-8D1B-DB5CF0A27681}" srcId="{C5407B42-87DD-44B9-84EB-E4BFD3B3B113}" destId="{F5DFCFFC-67B7-4E84-838E-89216FFE149E}" srcOrd="5" destOrd="0" parTransId="{DC963B28-D7AD-444A-B6C6-2F6EF2009C05}" sibTransId="{52ACEB7B-C8AA-46BB-B202-78931E83922F}"/>
    <dgm:cxn modelId="{15632B5F-C420-4719-A4B0-50FD8C86C997}" srcId="{C5407B42-87DD-44B9-84EB-E4BFD3B3B113}" destId="{1658881B-6398-4A2B-BB92-32B14BA88A9D}" srcOrd="7" destOrd="0" parTransId="{4FB3F8AC-56BB-4DC6-8F00-FDF7D491E6BF}" sibTransId="{322B4DE1-CB8C-4B21-BFD1-5908E6C106A8}"/>
    <dgm:cxn modelId="{68F3A562-02A9-42CF-BA4E-EC8B9A02A3C3}" type="presOf" srcId="{1658881B-6398-4A2B-BB92-32B14BA88A9D}" destId="{9253B189-1DB9-440A-8588-E2D1A1A139E3}" srcOrd="0" destOrd="0" presId="urn:microsoft.com/office/officeart/2005/8/layout/process5"/>
    <dgm:cxn modelId="{BDA75A8F-8BCE-4AE8-A459-EFE1C8F8D04D}" type="presOf" srcId="{E231ECBF-8837-4B00-BB06-5254013B7E98}" destId="{C3A417EC-5B45-415A-9758-54B5F72B8059}" srcOrd="0" destOrd="0" presId="urn:microsoft.com/office/officeart/2005/8/layout/process5"/>
    <dgm:cxn modelId="{A90AE1C9-A709-4585-9398-F94E466C8204}" srcId="{C5407B42-87DD-44B9-84EB-E4BFD3B3B113}" destId="{A0561233-0056-40A2-B8F9-8DC0D509FF80}" srcOrd="1" destOrd="0" parTransId="{69D502FB-5226-4F1F-BC3C-A5D5AE2B2087}" sibTransId="{9F372E7C-E733-4542-86E9-5149CC0EDA95}"/>
    <dgm:cxn modelId="{DE2723AA-780D-4477-B124-016592296F20}" type="presOf" srcId="{557FF012-D432-4AD6-B819-57B77579C9D2}" destId="{EED01041-8413-4B25-9912-794AD79005D0}" srcOrd="0" destOrd="0" presId="urn:microsoft.com/office/officeart/2005/8/layout/process5"/>
    <dgm:cxn modelId="{30227598-CDB8-457A-823E-C0B3B192CF97}" type="presOf" srcId="{A0561233-0056-40A2-B8F9-8DC0D509FF80}" destId="{83465D6F-2BBC-41FA-92E4-CF92AFD6B79A}" srcOrd="0" destOrd="0" presId="urn:microsoft.com/office/officeart/2005/8/layout/process5"/>
    <dgm:cxn modelId="{1FAE1285-2DD4-467B-8971-E5074392EE46}" type="presOf" srcId="{89BC97F9-8ADB-4181-9C46-01EF776A86AA}" destId="{0BCE2F2E-4445-4D3C-8139-F9576C027698}" srcOrd="0" destOrd="0" presId="urn:microsoft.com/office/officeart/2005/8/layout/process5"/>
    <dgm:cxn modelId="{63932F02-6B1B-403D-AE96-9161930F6DDE}" type="presOf" srcId="{0C6F24E4-E698-4AA6-9174-7C26B5A30E92}" destId="{8FF7173F-E822-4E15-900D-ADDDE684EC94}" srcOrd="1" destOrd="0" presId="urn:microsoft.com/office/officeart/2005/8/layout/process5"/>
    <dgm:cxn modelId="{25D6284F-204C-41B9-9CE2-E487543E20A1}" type="presOf" srcId="{7A80D9DC-9426-496C-B364-F3DFDBD47E89}" destId="{A68EE179-D7DF-414D-9AC2-CFEEEC2A3AA7}" srcOrd="1" destOrd="0" presId="urn:microsoft.com/office/officeart/2005/8/layout/process5"/>
    <dgm:cxn modelId="{4631BE38-53D5-45BB-A205-19A75421723C}" type="presOf" srcId="{C613F53E-804A-48E3-B7E0-A18BD8728597}" destId="{FEE7C7A1-EADF-4384-B8B7-94B8DCB0A88B}" srcOrd="1" destOrd="0" presId="urn:microsoft.com/office/officeart/2005/8/layout/process5"/>
    <dgm:cxn modelId="{C43F844B-C18C-4DC6-AE18-A04D6F17BF97}" type="presOf" srcId="{9F3F4212-238F-4A11-9C5A-ABEA36C68420}" destId="{8C19CF2E-B932-4C93-8643-1A278CE3B049}" srcOrd="0" destOrd="0" presId="urn:microsoft.com/office/officeart/2005/8/layout/process5"/>
    <dgm:cxn modelId="{96D2F4FE-2A53-487F-B86A-C5DB7164392A}" type="presOf" srcId="{669CA18B-4105-4432-A232-B79FA55E0331}" destId="{78B4E1D2-B73D-4626-AFC5-A422A3D74E13}" srcOrd="0" destOrd="0" presId="urn:microsoft.com/office/officeart/2005/8/layout/process5"/>
    <dgm:cxn modelId="{C0CEC036-5B17-4778-8013-155B27F05CB8}" type="presOf" srcId="{D8100E57-1AA8-447D-9477-3138A1601615}" destId="{CFDB47F2-778D-4FA2-B45A-E7F99AE1F20D}" srcOrd="0" destOrd="0" presId="urn:microsoft.com/office/officeart/2005/8/layout/process5"/>
    <dgm:cxn modelId="{F2CA0A24-757A-4D8D-8DC2-8D7AB795A8E3}" type="presOf" srcId="{F696C857-CAD3-4903-B606-CE4773357CF1}" destId="{532A6E81-102C-4C53-99B9-B266A37D0094}" srcOrd="0" destOrd="0" presId="urn:microsoft.com/office/officeart/2005/8/layout/process5"/>
    <dgm:cxn modelId="{77F75F4A-0962-442C-A8B2-CCD5E7A86756}" type="presOf" srcId="{322B4DE1-CB8C-4B21-BFD1-5908E6C106A8}" destId="{53FE26FF-8937-4F6B-83B0-9AE6B2B63E6C}" srcOrd="1" destOrd="0" presId="urn:microsoft.com/office/officeart/2005/8/layout/process5"/>
    <dgm:cxn modelId="{3A579AFF-C053-45DD-9246-A16FBC4356CB}" type="presOf" srcId="{C613F53E-804A-48E3-B7E0-A18BD8728597}" destId="{C975A743-45DC-47AA-8A95-25DAC725EE2B}" srcOrd="0" destOrd="0" presId="urn:microsoft.com/office/officeart/2005/8/layout/process5"/>
    <dgm:cxn modelId="{DEAA6A31-62FB-4B9F-844B-8A876FF7A3D7}" srcId="{C5407B42-87DD-44B9-84EB-E4BFD3B3B113}" destId="{B40E7770-2A4C-46B2-B63B-A1229B0647DB}" srcOrd="8" destOrd="0" parTransId="{30E2AEAF-541E-4779-8659-F00CA67ECA86}" sibTransId="{C613F53E-804A-48E3-B7E0-A18BD8728597}"/>
    <dgm:cxn modelId="{587B623B-6C24-4392-9935-D2E41CF869E8}" srcId="{C5407B42-87DD-44B9-84EB-E4BFD3B3B113}" destId="{9F3F4212-238F-4A11-9C5A-ABEA36C68420}" srcOrd="10" destOrd="0" parTransId="{3178D685-5C82-41A8-85E3-27D9349EA654}" sibTransId="{16D051BC-56BF-4F9C-96B0-994E8A30426F}"/>
    <dgm:cxn modelId="{0BB944C7-F23F-45C7-A01E-D432DDFCF27C}" srcId="{C5407B42-87DD-44B9-84EB-E4BFD3B3B113}" destId="{557FF012-D432-4AD6-B819-57B77579C9D2}" srcOrd="6" destOrd="0" parTransId="{BC11B9E5-4131-4048-8B59-2D1265B9C766}" sibTransId="{0C6F24E4-E698-4AA6-9174-7C26B5A30E92}"/>
    <dgm:cxn modelId="{3FBD1F07-5E42-4573-95AD-FED9E779B94D}" type="presOf" srcId="{9F372E7C-E733-4542-86E9-5149CC0EDA95}" destId="{324F9DB4-72A3-46E6-B03B-FFDF0D2E0223}" srcOrd="0" destOrd="0" presId="urn:microsoft.com/office/officeart/2005/8/layout/process5"/>
    <dgm:cxn modelId="{FEB8D033-4F4E-4DA2-92BF-F870A7089F03}" type="presOf" srcId="{93D83B12-8832-485E-B0D6-C797C6F8C1CC}" destId="{F2A03514-5FF8-4D87-97C5-3485333D6C53}" srcOrd="0" destOrd="0" presId="urn:microsoft.com/office/officeart/2005/8/layout/process5"/>
    <dgm:cxn modelId="{2F0A89DF-89F1-49BB-B795-5876214023B5}" type="presParOf" srcId="{4F9F0491-1FBA-41D9-99C5-644752F46886}" destId="{C3A417EC-5B45-415A-9758-54B5F72B8059}" srcOrd="0" destOrd="0" presId="urn:microsoft.com/office/officeart/2005/8/layout/process5"/>
    <dgm:cxn modelId="{0A4A2315-F4E4-46CF-88B2-3DE0F4F3F8B3}" type="presParOf" srcId="{4F9F0491-1FBA-41D9-99C5-644752F46886}" destId="{CFDB47F2-778D-4FA2-B45A-E7F99AE1F20D}" srcOrd="1" destOrd="0" presId="urn:microsoft.com/office/officeart/2005/8/layout/process5"/>
    <dgm:cxn modelId="{180BEDA0-B905-4D54-82A6-85F421CCC18F}" type="presParOf" srcId="{CFDB47F2-778D-4FA2-B45A-E7F99AE1F20D}" destId="{D3917B77-1B22-44CB-8147-31112382C082}" srcOrd="0" destOrd="0" presId="urn:microsoft.com/office/officeart/2005/8/layout/process5"/>
    <dgm:cxn modelId="{0A0A5B38-43C0-4E9A-ACA9-6E65E6517043}" type="presParOf" srcId="{4F9F0491-1FBA-41D9-99C5-644752F46886}" destId="{83465D6F-2BBC-41FA-92E4-CF92AFD6B79A}" srcOrd="2" destOrd="0" presId="urn:microsoft.com/office/officeart/2005/8/layout/process5"/>
    <dgm:cxn modelId="{A60D109D-062F-43C5-8DB7-C0B416E28152}" type="presParOf" srcId="{4F9F0491-1FBA-41D9-99C5-644752F46886}" destId="{324F9DB4-72A3-46E6-B03B-FFDF0D2E0223}" srcOrd="3" destOrd="0" presId="urn:microsoft.com/office/officeart/2005/8/layout/process5"/>
    <dgm:cxn modelId="{FE1DF050-640A-47A6-ABB5-29A787A91504}" type="presParOf" srcId="{324F9DB4-72A3-46E6-B03B-FFDF0D2E0223}" destId="{95B51C84-4522-41F1-86EE-85380313C34D}" srcOrd="0" destOrd="0" presId="urn:microsoft.com/office/officeart/2005/8/layout/process5"/>
    <dgm:cxn modelId="{0BA36411-FEF6-4BE4-9417-92262C068F9E}" type="presParOf" srcId="{4F9F0491-1FBA-41D9-99C5-644752F46886}" destId="{0BCE2F2E-4445-4D3C-8139-F9576C027698}" srcOrd="4" destOrd="0" presId="urn:microsoft.com/office/officeart/2005/8/layout/process5"/>
    <dgm:cxn modelId="{8871C5C6-7AB9-47F5-9A63-D3E2E4A507D5}" type="presParOf" srcId="{4F9F0491-1FBA-41D9-99C5-644752F46886}" destId="{520D18CD-2F31-4B08-B98F-AD1391FDD153}" srcOrd="5" destOrd="0" presId="urn:microsoft.com/office/officeart/2005/8/layout/process5"/>
    <dgm:cxn modelId="{F648D0F7-7623-45E3-BFB0-2AC65B542E67}" type="presParOf" srcId="{520D18CD-2F31-4B08-B98F-AD1391FDD153}" destId="{A68EE179-D7DF-414D-9AC2-CFEEEC2A3AA7}" srcOrd="0" destOrd="0" presId="urn:microsoft.com/office/officeart/2005/8/layout/process5"/>
    <dgm:cxn modelId="{30B0A6C9-3D11-4E42-A2F4-884B368FB2DB}" type="presParOf" srcId="{4F9F0491-1FBA-41D9-99C5-644752F46886}" destId="{78B4E1D2-B73D-4626-AFC5-A422A3D74E13}" srcOrd="6" destOrd="0" presId="urn:microsoft.com/office/officeart/2005/8/layout/process5"/>
    <dgm:cxn modelId="{F80FEFE8-0504-4916-9799-3663471969FE}" type="presParOf" srcId="{4F9F0491-1FBA-41D9-99C5-644752F46886}" destId="{481169CC-981B-4B50-9EBF-8EDDC644E752}" srcOrd="7" destOrd="0" presId="urn:microsoft.com/office/officeart/2005/8/layout/process5"/>
    <dgm:cxn modelId="{E1B0936A-79FA-47AB-A34E-AA544D560B24}" type="presParOf" srcId="{481169CC-981B-4B50-9EBF-8EDDC644E752}" destId="{C516D099-4DDD-48B5-95BC-2696B30811E2}" srcOrd="0" destOrd="0" presId="urn:microsoft.com/office/officeart/2005/8/layout/process5"/>
    <dgm:cxn modelId="{CDEE9769-0F6A-431A-B6CF-3C94210EBAEF}" type="presParOf" srcId="{4F9F0491-1FBA-41D9-99C5-644752F46886}" destId="{F2A03514-5FF8-4D87-97C5-3485333D6C53}" srcOrd="8" destOrd="0" presId="urn:microsoft.com/office/officeart/2005/8/layout/process5"/>
    <dgm:cxn modelId="{BF9A461D-A0C1-414F-BFCC-74CA5557B7F3}" type="presParOf" srcId="{4F9F0491-1FBA-41D9-99C5-644752F46886}" destId="{A4EFD3FA-50D7-4E90-9D6F-09A9CA1EBBC5}" srcOrd="9" destOrd="0" presId="urn:microsoft.com/office/officeart/2005/8/layout/process5"/>
    <dgm:cxn modelId="{484BE3AE-B344-4201-B80A-2FE55F0A4F7B}" type="presParOf" srcId="{A4EFD3FA-50D7-4E90-9D6F-09A9CA1EBBC5}" destId="{B8DDC0AC-23F4-4DD3-A038-57A54FE7DC98}" srcOrd="0" destOrd="0" presId="urn:microsoft.com/office/officeart/2005/8/layout/process5"/>
    <dgm:cxn modelId="{A745DA56-E19B-49C1-AAA1-1FB5FFE7EDA3}" type="presParOf" srcId="{4F9F0491-1FBA-41D9-99C5-644752F46886}" destId="{D75F535F-1E29-479D-BF17-9F4776DBB37C}" srcOrd="10" destOrd="0" presId="urn:microsoft.com/office/officeart/2005/8/layout/process5"/>
    <dgm:cxn modelId="{CD13F8AC-8A0F-4D63-A5C2-36CC99ED0DD9}" type="presParOf" srcId="{4F9F0491-1FBA-41D9-99C5-644752F46886}" destId="{7B430484-58A9-4CB2-8B56-65FE7283558A}" srcOrd="11" destOrd="0" presId="urn:microsoft.com/office/officeart/2005/8/layout/process5"/>
    <dgm:cxn modelId="{17A5ACD9-B564-4B5D-ADAD-1E47F84D98BB}" type="presParOf" srcId="{7B430484-58A9-4CB2-8B56-65FE7283558A}" destId="{3A1D22C7-D220-4DE8-B320-04A43EB86998}" srcOrd="0" destOrd="0" presId="urn:microsoft.com/office/officeart/2005/8/layout/process5"/>
    <dgm:cxn modelId="{31ED76D1-14FB-4078-9B68-D65697642006}" type="presParOf" srcId="{4F9F0491-1FBA-41D9-99C5-644752F46886}" destId="{EED01041-8413-4B25-9912-794AD79005D0}" srcOrd="12" destOrd="0" presId="urn:microsoft.com/office/officeart/2005/8/layout/process5"/>
    <dgm:cxn modelId="{10D33353-0F71-4031-8D3B-9C286D86050E}" type="presParOf" srcId="{4F9F0491-1FBA-41D9-99C5-644752F46886}" destId="{0C0E7B27-83BE-4FD4-B7A7-9C39FD758564}" srcOrd="13" destOrd="0" presId="urn:microsoft.com/office/officeart/2005/8/layout/process5"/>
    <dgm:cxn modelId="{1A5A78EA-371E-40BF-AE9F-E329F6D5F3F9}" type="presParOf" srcId="{0C0E7B27-83BE-4FD4-B7A7-9C39FD758564}" destId="{8FF7173F-E822-4E15-900D-ADDDE684EC94}" srcOrd="0" destOrd="0" presId="urn:microsoft.com/office/officeart/2005/8/layout/process5"/>
    <dgm:cxn modelId="{0E9D2581-4B56-40BF-AC68-67E98085F073}" type="presParOf" srcId="{4F9F0491-1FBA-41D9-99C5-644752F46886}" destId="{9253B189-1DB9-440A-8588-E2D1A1A139E3}" srcOrd="14" destOrd="0" presId="urn:microsoft.com/office/officeart/2005/8/layout/process5"/>
    <dgm:cxn modelId="{A40F0E99-9ED1-4D1C-8BF2-D04661ED3A4A}" type="presParOf" srcId="{4F9F0491-1FBA-41D9-99C5-644752F46886}" destId="{75664583-1C65-4092-8B5D-68AFEF6CDE6E}" srcOrd="15" destOrd="0" presId="urn:microsoft.com/office/officeart/2005/8/layout/process5"/>
    <dgm:cxn modelId="{9CC7AD6D-58D6-4CE0-BE68-2A60ABA4D035}" type="presParOf" srcId="{75664583-1C65-4092-8B5D-68AFEF6CDE6E}" destId="{53FE26FF-8937-4F6B-83B0-9AE6B2B63E6C}" srcOrd="0" destOrd="0" presId="urn:microsoft.com/office/officeart/2005/8/layout/process5"/>
    <dgm:cxn modelId="{B61C9C66-F5FD-446A-B972-FCBF87F7C772}" type="presParOf" srcId="{4F9F0491-1FBA-41D9-99C5-644752F46886}" destId="{DE3A1A29-4735-46DB-92D5-A5722CE33D72}" srcOrd="16" destOrd="0" presId="urn:microsoft.com/office/officeart/2005/8/layout/process5"/>
    <dgm:cxn modelId="{72A9E722-2EAA-4F08-B2DC-3E14C2EF4836}" type="presParOf" srcId="{4F9F0491-1FBA-41D9-99C5-644752F46886}" destId="{C975A743-45DC-47AA-8A95-25DAC725EE2B}" srcOrd="17" destOrd="0" presId="urn:microsoft.com/office/officeart/2005/8/layout/process5"/>
    <dgm:cxn modelId="{AB21C758-C317-4E32-8E1D-C1CD91FE223F}" type="presParOf" srcId="{C975A743-45DC-47AA-8A95-25DAC725EE2B}" destId="{FEE7C7A1-EADF-4384-B8B7-94B8DCB0A88B}" srcOrd="0" destOrd="0" presId="urn:microsoft.com/office/officeart/2005/8/layout/process5"/>
    <dgm:cxn modelId="{17AD5012-C353-470A-B29C-7C2FB3B3CC5F}" type="presParOf" srcId="{4F9F0491-1FBA-41D9-99C5-644752F46886}" destId="{0718D424-7109-4D32-8439-7E95453F3B46}" srcOrd="18" destOrd="0" presId="urn:microsoft.com/office/officeart/2005/8/layout/process5"/>
    <dgm:cxn modelId="{CA47735B-84C8-4A0A-AF17-00DB5A4741F1}" type="presParOf" srcId="{4F9F0491-1FBA-41D9-99C5-644752F46886}" destId="{532A6E81-102C-4C53-99B9-B266A37D0094}" srcOrd="19" destOrd="0" presId="urn:microsoft.com/office/officeart/2005/8/layout/process5"/>
    <dgm:cxn modelId="{833125E2-C4EE-4940-B039-E3C20FD86947}" type="presParOf" srcId="{532A6E81-102C-4C53-99B9-B266A37D0094}" destId="{44EDE124-BEA8-4DD7-A00A-D1E280E88DA7}" srcOrd="0" destOrd="0" presId="urn:microsoft.com/office/officeart/2005/8/layout/process5"/>
    <dgm:cxn modelId="{77E755DE-D022-4E8A-A72E-612A01D80911}" type="presParOf" srcId="{4F9F0491-1FBA-41D9-99C5-644752F46886}" destId="{8C19CF2E-B932-4C93-8643-1A278CE3B049}" srcOrd="20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3A417EC-5B45-415A-9758-54B5F72B8059}">
      <dsp:nvSpPr>
        <dsp:cNvPr id="0" name=""/>
        <dsp:cNvSpPr/>
      </dsp:nvSpPr>
      <dsp:spPr>
        <a:xfrm>
          <a:off x="110120" y="738799"/>
          <a:ext cx="1660262" cy="996157"/>
        </a:xfrm>
        <a:prstGeom prst="roundRect">
          <a:avLst>
            <a:gd name="adj" fmla="val 10000"/>
          </a:avLst>
        </a:prstGeom>
        <a:solidFill>
          <a:schemeClr val="accent3"/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900" kern="1200" dirty="0" smtClean="0"/>
            <a:t>1. „</a:t>
          </a:r>
          <a:r>
            <a:rPr lang="ru-RU" sz="900" kern="1200" dirty="0" err="1" smtClean="0"/>
            <a:t>Подобряване</a:t>
          </a:r>
          <a:r>
            <a:rPr lang="ru-RU" sz="900" kern="1200" dirty="0" smtClean="0"/>
            <a:t> на </a:t>
          </a:r>
          <a:r>
            <a:rPr lang="ru-RU" sz="900" kern="1200" dirty="0" err="1" smtClean="0"/>
            <a:t>производствения</a:t>
          </a:r>
          <a:r>
            <a:rPr lang="ru-RU" sz="900" kern="1200" dirty="0" smtClean="0"/>
            <a:t> </a:t>
          </a:r>
          <a:r>
            <a:rPr lang="ru-RU" sz="900" kern="1200" dirty="0" err="1" smtClean="0"/>
            <a:t>капацитет</a:t>
          </a:r>
          <a:r>
            <a:rPr lang="ru-RU" sz="900" kern="1200" dirty="0" smtClean="0"/>
            <a:t> в МСП»</a:t>
          </a:r>
          <a:endParaRPr lang="bg-BG" sz="900" kern="1200" dirty="0" smtClean="0"/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900" kern="1200" dirty="0" smtClean="0"/>
            <a:t>(май 2015)</a:t>
          </a:r>
          <a:endParaRPr lang="en-US" sz="900" kern="1200" dirty="0"/>
        </a:p>
      </dsp:txBody>
      <dsp:txXfrm>
        <a:off x="139296" y="767975"/>
        <a:ext cx="1601910" cy="937805"/>
      </dsp:txXfrm>
    </dsp:sp>
    <dsp:sp modelId="{CFDB47F2-778D-4FA2-B45A-E7F99AE1F20D}">
      <dsp:nvSpPr>
        <dsp:cNvPr id="0" name=""/>
        <dsp:cNvSpPr/>
      </dsp:nvSpPr>
      <dsp:spPr>
        <a:xfrm rot="21583511">
          <a:off x="1946675" y="1041462"/>
          <a:ext cx="295627" cy="4117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700" kern="1200"/>
        </a:p>
      </dsp:txBody>
      <dsp:txXfrm>
        <a:off x="1946676" y="1124024"/>
        <a:ext cx="206939" cy="247047"/>
      </dsp:txXfrm>
    </dsp:sp>
    <dsp:sp modelId="{83465D6F-2BBC-41FA-92E4-CF92AFD6B79A}">
      <dsp:nvSpPr>
        <dsp:cNvPr id="0" name=""/>
        <dsp:cNvSpPr/>
      </dsp:nvSpPr>
      <dsp:spPr>
        <a:xfrm>
          <a:off x="2328164" y="728160"/>
          <a:ext cx="1660262" cy="996157"/>
        </a:xfrm>
        <a:prstGeom prst="roundRect">
          <a:avLst>
            <a:gd name="adj" fmla="val 10000"/>
          </a:avLst>
        </a:prstGeom>
        <a:solidFill>
          <a:schemeClr val="accent1"/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900" kern="1200" dirty="0" smtClean="0"/>
            <a:t>2. „</a:t>
          </a:r>
          <a:r>
            <a:rPr lang="ru-RU" sz="900" kern="1200" dirty="0" err="1" smtClean="0"/>
            <a:t>Подкрепа</a:t>
          </a:r>
          <a:r>
            <a:rPr lang="ru-RU" sz="900" kern="1200" dirty="0" smtClean="0"/>
            <a:t> за </a:t>
          </a:r>
          <a:r>
            <a:rPr lang="ru-RU" sz="900" kern="1200" dirty="0" err="1" smtClean="0"/>
            <a:t>внедряване</a:t>
          </a:r>
          <a:r>
            <a:rPr lang="ru-RU" sz="900" kern="1200" dirty="0" smtClean="0"/>
            <a:t> на </a:t>
          </a:r>
          <a:r>
            <a:rPr lang="ru-RU" sz="900" kern="1200" dirty="0" err="1" smtClean="0"/>
            <a:t>иновации</a:t>
          </a:r>
          <a:r>
            <a:rPr lang="ru-RU" sz="900" kern="1200" dirty="0" smtClean="0"/>
            <a:t> в </a:t>
          </a:r>
          <a:r>
            <a:rPr lang="ru-RU" sz="900" kern="1200" dirty="0" err="1" smtClean="0"/>
            <a:t>предприятията</a:t>
          </a:r>
          <a:r>
            <a:rPr lang="ru-RU" sz="900" kern="1200" dirty="0" smtClean="0"/>
            <a:t>»</a:t>
          </a:r>
          <a:endParaRPr lang="bg-BG" sz="900" kern="1200" dirty="0" smtClean="0"/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900" kern="1200" dirty="0" smtClean="0"/>
            <a:t> (декември 2015)</a:t>
          </a:r>
          <a:endParaRPr lang="en-US" sz="900" kern="1200" dirty="0"/>
        </a:p>
      </dsp:txBody>
      <dsp:txXfrm>
        <a:off x="2357340" y="757336"/>
        <a:ext cx="1601910" cy="937805"/>
      </dsp:txXfrm>
    </dsp:sp>
    <dsp:sp modelId="{324F9DB4-72A3-46E6-B03B-FFDF0D2E0223}">
      <dsp:nvSpPr>
        <dsp:cNvPr id="0" name=""/>
        <dsp:cNvSpPr/>
      </dsp:nvSpPr>
      <dsp:spPr>
        <a:xfrm>
          <a:off x="4134530" y="1020366"/>
          <a:ext cx="351975" cy="4117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700" kern="1200"/>
        </a:p>
      </dsp:txBody>
      <dsp:txXfrm>
        <a:off x="4134530" y="1102715"/>
        <a:ext cx="246383" cy="247047"/>
      </dsp:txXfrm>
    </dsp:sp>
    <dsp:sp modelId="{0BCE2F2E-4445-4D3C-8139-F9576C027698}">
      <dsp:nvSpPr>
        <dsp:cNvPr id="0" name=""/>
        <dsp:cNvSpPr/>
      </dsp:nvSpPr>
      <dsp:spPr>
        <a:xfrm>
          <a:off x="4652532" y="728160"/>
          <a:ext cx="1660262" cy="996157"/>
        </a:xfrm>
        <a:prstGeom prst="roundRect">
          <a:avLst>
            <a:gd name="adj" fmla="val 10000"/>
          </a:avLst>
        </a:prstGeom>
        <a:solidFill>
          <a:schemeClr val="accent1"/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900" kern="1200" dirty="0" smtClean="0"/>
            <a:t>3. </a:t>
          </a:r>
          <a:r>
            <a:rPr lang="ru-RU" sz="900" kern="1200" dirty="0" smtClean="0"/>
            <a:t>„</a:t>
          </a:r>
          <a:r>
            <a:rPr lang="ru-RU" sz="900" kern="1200" dirty="0" err="1" smtClean="0"/>
            <a:t>Подкрепа</a:t>
          </a:r>
          <a:r>
            <a:rPr lang="ru-RU" sz="900" kern="1200" dirty="0" smtClean="0"/>
            <a:t> за </a:t>
          </a:r>
          <a:r>
            <a:rPr lang="ru-RU" sz="900" kern="1200" dirty="0" err="1" smtClean="0"/>
            <a:t>разработване</a:t>
          </a:r>
          <a:r>
            <a:rPr lang="ru-RU" sz="900" kern="1200" dirty="0" smtClean="0"/>
            <a:t> на </a:t>
          </a:r>
          <a:r>
            <a:rPr lang="ru-RU" sz="900" kern="1200" dirty="0" err="1" smtClean="0"/>
            <a:t>иновации</a:t>
          </a:r>
          <a:r>
            <a:rPr lang="ru-RU" sz="900" kern="1200" dirty="0" smtClean="0"/>
            <a:t> от </a:t>
          </a:r>
          <a:r>
            <a:rPr lang="ru-RU" sz="900" kern="1200" dirty="0" err="1" smtClean="0"/>
            <a:t>стартиращи</a:t>
          </a:r>
          <a:r>
            <a:rPr lang="ru-RU" sz="900" kern="1200" dirty="0" smtClean="0"/>
            <a:t> предприятия“</a:t>
          </a:r>
          <a:endParaRPr lang="bg-BG" sz="900" kern="1200" dirty="0" smtClean="0"/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900" kern="1200" dirty="0" smtClean="0"/>
            <a:t>(февруари</a:t>
          </a:r>
          <a:r>
            <a:rPr lang="en-US" sz="900" kern="1200" dirty="0" smtClean="0"/>
            <a:t> </a:t>
          </a:r>
          <a:r>
            <a:rPr lang="bg-BG" sz="900" kern="1200" dirty="0" smtClean="0"/>
            <a:t>2016)</a:t>
          </a:r>
          <a:endParaRPr lang="en-US" sz="900" kern="1200" dirty="0"/>
        </a:p>
      </dsp:txBody>
      <dsp:txXfrm>
        <a:off x="4681708" y="757336"/>
        <a:ext cx="1601910" cy="937805"/>
      </dsp:txXfrm>
    </dsp:sp>
    <dsp:sp modelId="{520D18CD-2F31-4B08-B98F-AD1391FDD153}">
      <dsp:nvSpPr>
        <dsp:cNvPr id="0" name=""/>
        <dsp:cNvSpPr/>
      </dsp:nvSpPr>
      <dsp:spPr>
        <a:xfrm>
          <a:off x="6458898" y="1020366"/>
          <a:ext cx="351975" cy="4117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700" kern="1200"/>
        </a:p>
      </dsp:txBody>
      <dsp:txXfrm>
        <a:off x="6458898" y="1102715"/>
        <a:ext cx="246383" cy="247047"/>
      </dsp:txXfrm>
    </dsp:sp>
    <dsp:sp modelId="{78B4E1D2-B73D-4626-AFC5-A422A3D74E13}">
      <dsp:nvSpPr>
        <dsp:cNvPr id="0" name=""/>
        <dsp:cNvSpPr/>
      </dsp:nvSpPr>
      <dsp:spPr>
        <a:xfrm>
          <a:off x="6976900" y="728160"/>
          <a:ext cx="1660262" cy="996157"/>
        </a:xfrm>
        <a:prstGeom prst="roundRect">
          <a:avLst>
            <a:gd name="adj" fmla="val 10000"/>
          </a:avLst>
        </a:prstGeom>
        <a:solidFill>
          <a:schemeClr val="accent5"/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900" kern="1200" dirty="0" smtClean="0"/>
            <a:t>4. „Енергийна ефективност за МСП“</a:t>
          </a:r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900" kern="1200" dirty="0" smtClean="0"/>
            <a:t>(май 2016)</a:t>
          </a:r>
          <a:endParaRPr lang="en-US" sz="900" kern="1200" dirty="0"/>
        </a:p>
      </dsp:txBody>
      <dsp:txXfrm>
        <a:off x="7006076" y="757336"/>
        <a:ext cx="1601910" cy="937805"/>
      </dsp:txXfrm>
    </dsp:sp>
    <dsp:sp modelId="{481169CC-981B-4B50-9EBF-8EDDC644E752}">
      <dsp:nvSpPr>
        <dsp:cNvPr id="0" name=""/>
        <dsp:cNvSpPr/>
      </dsp:nvSpPr>
      <dsp:spPr>
        <a:xfrm rot="5400000">
          <a:off x="7631043" y="1840536"/>
          <a:ext cx="351975" cy="4117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700" kern="1200"/>
        </a:p>
      </dsp:txBody>
      <dsp:txXfrm rot="-5400000">
        <a:off x="7683507" y="1870421"/>
        <a:ext cx="247047" cy="246383"/>
      </dsp:txXfrm>
    </dsp:sp>
    <dsp:sp modelId="{F2A03514-5FF8-4D87-97C5-3485333D6C53}">
      <dsp:nvSpPr>
        <dsp:cNvPr id="0" name=""/>
        <dsp:cNvSpPr/>
      </dsp:nvSpPr>
      <dsp:spPr>
        <a:xfrm>
          <a:off x="6976900" y="2388422"/>
          <a:ext cx="1660262" cy="996157"/>
        </a:xfrm>
        <a:prstGeom prst="roundRect">
          <a:avLst>
            <a:gd name="adj" fmla="val 10000"/>
          </a:avLst>
        </a:prstGeom>
        <a:solidFill>
          <a:schemeClr val="accent3"/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900" kern="1200" dirty="0" smtClean="0"/>
            <a:t>5. „</a:t>
          </a:r>
          <a:r>
            <a:rPr lang="ru-RU" sz="900" kern="1200" dirty="0" smtClean="0"/>
            <a:t>Развитие на </a:t>
          </a:r>
          <a:r>
            <a:rPr lang="ru-RU" sz="900" kern="1200" dirty="0" err="1" smtClean="0"/>
            <a:t>управленския</a:t>
          </a:r>
          <a:r>
            <a:rPr lang="ru-RU" sz="900" kern="1200" dirty="0" smtClean="0"/>
            <a:t> </a:t>
          </a:r>
          <a:r>
            <a:rPr lang="ru-RU" sz="900" kern="1200" dirty="0" err="1" smtClean="0"/>
            <a:t>капацитет</a:t>
          </a:r>
          <a:r>
            <a:rPr lang="ru-RU" sz="900" kern="1200" dirty="0" smtClean="0"/>
            <a:t> и </a:t>
          </a:r>
          <a:r>
            <a:rPr lang="ru-RU" sz="900" kern="1200" dirty="0" err="1" smtClean="0"/>
            <a:t>растеж</a:t>
          </a:r>
          <a:r>
            <a:rPr lang="ru-RU" sz="900" kern="1200" dirty="0" smtClean="0"/>
            <a:t> на МСП»</a:t>
          </a:r>
          <a:endParaRPr lang="bg-BG" sz="900" kern="1200" dirty="0" smtClean="0"/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900" kern="1200" dirty="0" smtClean="0"/>
            <a:t>(юни</a:t>
          </a:r>
          <a:r>
            <a:rPr lang="en-US" sz="900" kern="1200" dirty="0" smtClean="0"/>
            <a:t> </a:t>
          </a:r>
          <a:r>
            <a:rPr lang="bg-BG" sz="900" kern="1200" dirty="0" smtClean="0"/>
            <a:t>2016)</a:t>
          </a:r>
          <a:endParaRPr lang="en-US" sz="900" kern="1200" dirty="0"/>
        </a:p>
      </dsp:txBody>
      <dsp:txXfrm>
        <a:off x="7006076" y="2417598"/>
        <a:ext cx="1601910" cy="937805"/>
      </dsp:txXfrm>
    </dsp:sp>
    <dsp:sp modelId="{A4EFD3FA-50D7-4E90-9D6F-09A9CA1EBBC5}">
      <dsp:nvSpPr>
        <dsp:cNvPr id="0" name=""/>
        <dsp:cNvSpPr/>
      </dsp:nvSpPr>
      <dsp:spPr>
        <a:xfrm rot="10800000">
          <a:off x="6478821" y="2680628"/>
          <a:ext cx="351975" cy="4117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700" kern="1200"/>
        </a:p>
      </dsp:txBody>
      <dsp:txXfrm rot="10800000">
        <a:off x="6584413" y="2762977"/>
        <a:ext cx="246383" cy="247047"/>
      </dsp:txXfrm>
    </dsp:sp>
    <dsp:sp modelId="{D75F535F-1E29-479D-BF17-9F4776DBB37C}">
      <dsp:nvSpPr>
        <dsp:cNvPr id="0" name=""/>
        <dsp:cNvSpPr/>
      </dsp:nvSpPr>
      <dsp:spPr>
        <a:xfrm>
          <a:off x="4652532" y="2388422"/>
          <a:ext cx="1660262" cy="996157"/>
        </a:xfrm>
        <a:prstGeom prst="roundRect">
          <a:avLst>
            <a:gd name="adj" fmla="val 10000"/>
          </a:avLst>
        </a:prstGeom>
        <a:solidFill>
          <a:schemeClr val="accent3"/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900" kern="1200" dirty="0" smtClean="0"/>
            <a:t>6. „Развитие на клъстери в България“</a:t>
          </a:r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900" kern="1200" dirty="0" smtClean="0"/>
            <a:t>(декември 20</a:t>
          </a:r>
          <a:r>
            <a:rPr lang="en-US" sz="900" kern="1200" dirty="0" smtClean="0"/>
            <a:t>16</a:t>
          </a:r>
          <a:r>
            <a:rPr lang="bg-BG" sz="900" kern="1200" dirty="0" smtClean="0"/>
            <a:t>)</a:t>
          </a:r>
        </a:p>
      </dsp:txBody>
      <dsp:txXfrm>
        <a:off x="4681708" y="2417598"/>
        <a:ext cx="1601910" cy="937805"/>
      </dsp:txXfrm>
    </dsp:sp>
    <dsp:sp modelId="{7B430484-58A9-4CB2-8B56-65FE7283558A}">
      <dsp:nvSpPr>
        <dsp:cNvPr id="0" name=""/>
        <dsp:cNvSpPr/>
      </dsp:nvSpPr>
      <dsp:spPr>
        <a:xfrm rot="10800000">
          <a:off x="4154453" y="2680628"/>
          <a:ext cx="351975" cy="4117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700" kern="1200"/>
        </a:p>
      </dsp:txBody>
      <dsp:txXfrm rot="10800000">
        <a:off x="4260045" y="2762977"/>
        <a:ext cx="246383" cy="247047"/>
      </dsp:txXfrm>
    </dsp:sp>
    <dsp:sp modelId="{EED01041-8413-4B25-9912-794AD79005D0}">
      <dsp:nvSpPr>
        <dsp:cNvPr id="0" name=""/>
        <dsp:cNvSpPr/>
      </dsp:nvSpPr>
      <dsp:spPr>
        <a:xfrm>
          <a:off x="2328164" y="2388422"/>
          <a:ext cx="1660262" cy="996157"/>
        </a:xfrm>
        <a:prstGeom prst="roundRect">
          <a:avLst>
            <a:gd name="adj" fmla="val 10000"/>
          </a:avLst>
        </a:prstGeom>
        <a:solidFill>
          <a:schemeClr val="accent5"/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900" kern="1200" dirty="0" smtClean="0"/>
            <a:t>7.“Енергийна ефективност в големи предприятия“</a:t>
          </a:r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900" kern="1200" dirty="0" smtClean="0"/>
            <a:t>(януари</a:t>
          </a:r>
          <a:r>
            <a:rPr lang="en-US" sz="900" kern="1200" dirty="0" smtClean="0"/>
            <a:t> 2017</a:t>
          </a:r>
          <a:r>
            <a:rPr lang="bg-BG" sz="900" kern="1200" dirty="0" smtClean="0"/>
            <a:t>)</a:t>
          </a:r>
          <a:endParaRPr lang="en-US" sz="900" kern="1200" dirty="0"/>
        </a:p>
      </dsp:txBody>
      <dsp:txXfrm>
        <a:off x="2357340" y="2417598"/>
        <a:ext cx="1601910" cy="937805"/>
      </dsp:txXfrm>
    </dsp:sp>
    <dsp:sp modelId="{0C0E7B27-83BE-4FD4-B7A7-9C39FD758564}">
      <dsp:nvSpPr>
        <dsp:cNvPr id="0" name=""/>
        <dsp:cNvSpPr/>
      </dsp:nvSpPr>
      <dsp:spPr>
        <a:xfrm rot="10800000">
          <a:off x="1830086" y="2680628"/>
          <a:ext cx="351975" cy="4117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700" kern="1200"/>
        </a:p>
      </dsp:txBody>
      <dsp:txXfrm rot="10800000">
        <a:off x="1935678" y="2762977"/>
        <a:ext cx="246383" cy="247047"/>
      </dsp:txXfrm>
    </dsp:sp>
    <dsp:sp modelId="{9253B189-1DB9-440A-8588-E2D1A1A139E3}">
      <dsp:nvSpPr>
        <dsp:cNvPr id="0" name=""/>
        <dsp:cNvSpPr/>
      </dsp:nvSpPr>
      <dsp:spPr>
        <a:xfrm>
          <a:off x="3797" y="2388422"/>
          <a:ext cx="1660262" cy="996157"/>
        </a:xfrm>
        <a:prstGeom prst="roundRect">
          <a:avLst>
            <a:gd name="adj" fmla="val 10000"/>
          </a:avLst>
        </a:prstGeom>
        <a:solidFill>
          <a:schemeClr val="accent1"/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900" kern="1200" dirty="0" smtClean="0"/>
            <a:t>8. „Развитие на продуктови и производствени иновации“</a:t>
          </a:r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900" kern="1200" dirty="0" smtClean="0"/>
            <a:t>(юни 2017)</a:t>
          </a:r>
          <a:endParaRPr lang="en-US" sz="900" kern="1200" dirty="0"/>
        </a:p>
      </dsp:txBody>
      <dsp:txXfrm>
        <a:off x="32973" y="2417598"/>
        <a:ext cx="1601910" cy="937805"/>
      </dsp:txXfrm>
    </dsp:sp>
    <dsp:sp modelId="{75664583-1C65-4092-8B5D-68AFEF6CDE6E}">
      <dsp:nvSpPr>
        <dsp:cNvPr id="0" name=""/>
        <dsp:cNvSpPr/>
      </dsp:nvSpPr>
      <dsp:spPr>
        <a:xfrm rot="5400000">
          <a:off x="657940" y="3500798"/>
          <a:ext cx="351975" cy="4117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700" kern="1200"/>
        </a:p>
      </dsp:txBody>
      <dsp:txXfrm rot="-5400000">
        <a:off x="710404" y="3530683"/>
        <a:ext cx="247047" cy="246383"/>
      </dsp:txXfrm>
    </dsp:sp>
    <dsp:sp modelId="{DE3A1A29-4735-46DB-92D5-A5722CE33D72}">
      <dsp:nvSpPr>
        <dsp:cNvPr id="0" name=""/>
        <dsp:cNvSpPr/>
      </dsp:nvSpPr>
      <dsp:spPr>
        <a:xfrm>
          <a:off x="3797" y="4048685"/>
          <a:ext cx="1660262" cy="996157"/>
        </a:xfrm>
        <a:prstGeom prst="roundRect">
          <a:avLst>
            <a:gd name="adj" fmla="val 10000"/>
          </a:avLst>
        </a:prstGeom>
        <a:solidFill>
          <a:schemeClr val="accent5"/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900" kern="1200" dirty="0" smtClean="0"/>
            <a:t>9. „</a:t>
          </a:r>
          <a:r>
            <a:rPr lang="ru-RU" sz="900" kern="1200" dirty="0" err="1" smtClean="0"/>
            <a:t>Подкрепа</a:t>
          </a:r>
          <a:r>
            <a:rPr lang="ru-RU" sz="900" kern="1200" dirty="0" smtClean="0"/>
            <a:t> за </a:t>
          </a:r>
          <a:r>
            <a:rPr lang="ru-RU" sz="900" kern="1200" dirty="0" err="1" smtClean="0"/>
            <a:t>пилотни</a:t>
          </a:r>
          <a:r>
            <a:rPr lang="ru-RU" sz="900" kern="1200" dirty="0" smtClean="0"/>
            <a:t> и </a:t>
          </a:r>
          <a:r>
            <a:rPr lang="ru-RU" sz="900" kern="1200" dirty="0" err="1" smtClean="0"/>
            <a:t>демонстрационни</a:t>
          </a:r>
          <a:r>
            <a:rPr lang="ru-RU" sz="900" kern="1200" dirty="0" smtClean="0"/>
            <a:t> </a:t>
          </a:r>
          <a:r>
            <a:rPr lang="ru-RU" sz="900" kern="1200" dirty="0" err="1" smtClean="0"/>
            <a:t>инициативи</a:t>
          </a:r>
          <a:r>
            <a:rPr lang="ru-RU" sz="900" kern="1200" dirty="0" smtClean="0"/>
            <a:t> за </a:t>
          </a:r>
          <a:r>
            <a:rPr lang="ru-RU" sz="900" kern="1200" dirty="0" err="1" smtClean="0"/>
            <a:t>ефективно</a:t>
          </a:r>
          <a:r>
            <a:rPr lang="ru-RU" sz="900" kern="1200" dirty="0" smtClean="0"/>
            <a:t> </a:t>
          </a:r>
          <a:r>
            <a:rPr lang="ru-RU" sz="900" kern="1200" dirty="0" err="1" smtClean="0"/>
            <a:t>използване</a:t>
          </a:r>
          <a:r>
            <a:rPr lang="ru-RU" sz="900" kern="1200" dirty="0" smtClean="0"/>
            <a:t> на </a:t>
          </a:r>
          <a:r>
            <a:rPr lang="ru-RU" sz="900" kern="1200" dirty="0" err="1" smtClean="0"/>
            <a:t>ресурсите</a:t>
          </a:r>
          <a:r>
            <a:rPr lang="ru-RU" sz="900" kern="1200" dirty="0" smtClean="0"/>
            <a:t>»</a:t>
          </a:r>
          <a:endParaRPr lang="bg-BG" sz="900" kern="1200" dirty="0" smtClean="0"/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900" kern="1200" dirty="0" smtClean="0"/>
            <a:t>(ноември 2017)</a:t>
          </a:r>
          <a:endParaRPr lang="en-US" sz="900" kern="1200" dirty="0"/>
        </a:p>
      </dsp:txBody>
      <dsp:txXfrm>
        <a:off x="32973" y="4077861"/>
        <a:ext cx="1601910" cy="937805"/>
      </dsp:txXfrm>
    </dsp:sp>
    <dsp:sp modelId="{C975A743-45DC-47AA-8A95-25DAC725EE2B}">
      <dsp:nvSpPr>
        <dsp:cNvPr id="0" name=""/>
        <dsp:cNvSpPr/>
      </dsp:nvSpPr>
      <dsp:spPr>
        <a:xfrm>
          <a:off x="1810162" y="4340891"/>
          <a:ext cx="351975" cy="4117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700" kern="1200"/>
        </a:p>
      </dsp:txBody>
      <dsp:txXfrm>
        <a:off x="1810162" y="4423240"/>
        <a:ext cx="246383" cy="247047"/>
      </dsp:txXfrm>
    </dsp:sp>
    <dsp:sp modelId="{0718D424-7109-4D32-8439-7E95453F3B46}">
      <dsp:nvSpPr>
        <dsp:cNvPr id="0" name=""/>
        <dsp:cNvSpPr/>
      </dsp:nvSpPr>
      <dsp:spPr>
        <a:xfrm>
          <a:off x="2328164" y="4048685"/>
          <a:ext cx="1664828" cy="996157"/>
        </a:xfrm>
        <a:prstGeom prst="roundRect">
          <a:avLst>
            <a:gd name="adj" fmla="val 10000"/>
          </a:avLst>
        </a:prstGeom>
        <a:solidFill>
          <a:schemeClr val="accent3"/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/>
            <a:t>10. </a:t>
          </a:r>
          <a:r>
            <a:rPr lang="bg-BG" sz="900" kern="1200" dirty="0" smtClean="0"/>
            <a:t>„Насърчаване на предприемачеството“</a:t>
          </a:r>
          <a:endParaRPr lang="en-US" sz="900" kern="1200" dirty="0" smtClean="0"/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/>
            <a:t>(</a:t>
          </a:r>
          <a:r>
            <a:rPr lang="bg-BG" sz="900" kern="1200" dirty="0" smtClean="0"/>
            <a:t>юни</a:t>
          </a:r>
          <a:r>
            <a:rPr lang="en-US" sz="900" kern="1200" dirty="0" smtClean="0"/>
            <a:t> 2018) </a:t>
          </a:r>
          <a:endParaRPr lang="en-US" sz="900" kern="1200" dirty="0"/>
        </a:p>
      </dsp:txBody>
      <dsp:txXfrm>
        <a:off x="2357340" y="4077861"/>
        <a:ext cx="1606476" cy="937805"/>
      </dsp:txXfrm>
    </dsp:sp>
    <dsp:sp modelId="{532A6E81-102C-4C53-99B9-B266A37D0094}">
      <dsp:nvSpPr>
        <dsp:cNvPr id="0" name=""/>
        <dsp:cNvSpPr/>
      </dsp:nvSpPr>
      <dsp:spPr>
        <a:xfrm>
          <a:off x="4139096" y="4340891"/>
          <a:ext cx="351975" cy="4117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700" kern="1200"/>
        </a:p>
      </dsp:txBody>
      <dsp:txXfrm>
        <a:off x="4139096" y="4423240"/>
        <a:ext cx="246383" cy="247047"/>
      </dsp:txXfrm>
    </dsp:sp>
    <dsp:sp modelId="{8C19CF2E-B932-4C93-8643-1A278CE3B049}">
      <dsp:nvSpPr>
        <dsp:cNvPr id="0" name=""/>
        <dsp:cNvSpPr/>
      </dsp:nvSpPr>
      <dsp:spPr>
        <a:xfrm>
          <a:off x="4657098" y="4048685"/>
          <a:ext cx="1750414" cy="996157"/>
        </a:xfrm>
        <a:prstGeom prst="roundRect">
          <a:avLst>
            <a:gd name="adj" fmla="val 10000"/>
          </a:avLst>
        </a:prstGeom>
        <a:solidFill>
          <a:schemeClr val="accent3"/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/>
            <a:t>1</a:t>
          </a:r>
          <a:r>
            <a:rPr lang="bg-BG" sz="900" kern="1200" dirty="0" smtClean="0"/>
            <a:t>1</a:t>
          </a:r>
          <a:r>
            <a:rPr lang="en-US" sz="900" kern="1200" dirty="0" smtClean="0"/>
            <a:t>. </a:t>
          </a:r>
          <a:r>
            <a:rPr lang="ru-RU" sz="900" b="1" i="0" kern="1200" dirty="0" smtClean="0"/>
            <a:t>„</a:t>
          </a:r>
          <a:r>
            <a:rPr lang="ru-RU" sz="900" kern="1200" dirty="0" err="1" smtClean="0"/>
            <a:t>Подобряване</a:t>
          </a:r>
          <a:r>
            <a:rPr lang="ru-RU" sz="900" kern="1200" dirty="0" smtClean="0"/>
            <a:t> на </a:t>
          </a:r>
          <a:r>
            <a:rPr lang="ru-RU" sz="900" kern="1200" dirty="0" err="1" smtClean="0"/>
            <a:t>производствения</a:t>
          </a:r>
          <a:r>
            <a:rPr lang="ru-RU" sz="900" kern="1200" dirty="0" smtClean="0"/>
            <a:t> </a:t>
          </a:r>
          <a:r>
            <a:rPr lang="ru-RU" sz="900" kern="1200" dirty="0" err="1" smtClean="0"/>
            <a:t>капацитет</a:t>
          </a:r>
          <a:r>
            <a:rPr lang="ru-RU" sz="900" kern="1200" dirty="0" smtClean="0"/>
            <a:t> в </a:t>
          </a:r>
          <a:r>
            <a:rPr lang="ru-RU" sz="900" kern="1200" dirty="0" err="1" smtClean="0"/>
            <a:t>малките</a:t>
          </a:r>
          <a:r>
            <a:rPr lang="ru-RU" sz="900" kern="1200" dirty="0" smtClean="0"/>
            <a:t> и </a:t>
          </a:r>
          <a:r>
            <a:rPr lang="ru-RU" sz="900" kern="1200" dirty="0" err="1" smtClean="0"/>
            <a:t>средни</a:t>
          </a:r>
          <a:r>
            <a:rPr lang="ru-RU" sz="900" kern="1200" dirty="0" smtClean="0"/>
            <a:t> предприятия“</a:t>
          </a:r>
          <a:endParaRPr lang="en-US" sz="900" kern="1200" dirty="0" smtClean="0"/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/>
            <a:t>(</a:t>
          </a:r>
          <a:r>
            <a:rPr lang="bg-BG" sz="900" kern="1200" dirty="0" smtClean="0"/>
            <a:t>декември </a:t>
          </a:r>
          <a:r>
            <a:rPr lang="en-US" sz="900" kern="1200" dirty="0" smtClean="0"/>
            <a:t>2018) </a:t>
          </a:r>
          <a:endParaRPr lang="en-US" sz="900" kern="1200" dirty="0"/>
        </a:p>
      </dsp:txBody>
      <dsp:txXfrm>
        <a:off x="4686274" y="4077861"/>
        <a:ext cx="1692062" cy="93780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777607" y="0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19B64F-9BCD-485A-AB3E-ADFB400D23B7}" type="datetimeFigureOut">
              <a:rPr lang="bg-BG" smtClean="0"/>
              <a:t>21.6.2019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777607" y="9430091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A4217E-9463-410E-AD0E-BE8B6BA08106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0753426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5AAEA210-18EF-EC43-9E25-C769B6E415FC}" type="datetimeFigureOut">
              <a:rPr lang="en-US" smtClean="0"/>
              <a:pPr/>
              <a:t>6/21/2019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1725" y="1241425"/>
            <a:ext cx="4465638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909" y="4777958"/>
            <a:ext cx="533527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889938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7607" y="9430091"/>
            <a:ext cx="2889938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23B6C903-1D9D-6C4E-80DE-9E48782A931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7258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093527-8418-4418-887A-53D68217BD7E}" type="slidenum">
              <a:rPr lang="bg-BG" smtClean="0">
                <a:solidFill>
                  <a:prstClr val="black"/>
                </a:solidFill>
              </a:rPr>
              <a:pPr/>
              <a:t>1</a:t>
            </a:fld>
            <a:endParaRPr lang="bg-BG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6556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B6C903-1D9D-6C4E-80DE-9E48782A9312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2462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По чл. 25 (1), т. 1 от ЗУСЕСИФ</a:t>
            </a:r>
            <a:r>
              <a:rPr lang="ru-RU" baseline="0" dirty="0" smtClean="0"/>
              <a:t> - подбор на </a:t>
            </a:r>
            <a:r>
              <a:rPr lang="ru-RU" baseline="0" dirty="0" err="1" smtClean="0"/>
              <a:t>проектни</a:t>
            </a:r>
            <a:r>
              <a:rPr lang="ru-RU" baseline="0" dirty="0" smtClean="0"/>
              <a:t> предложения</a:t>
            </a:r>
            <a:endParaRPr lang="en-US" baseline="0" dirty="0" smtClean="0"/>
          </a:p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B6C903-1D9D-6C4E-80DE-9E48782A9312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87994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По чл. 25 (1), т. 2 от ЗУСЕСИФ</a:t>
            </a:r>
            <a:r>
              <a:rPr lang="ru-RU" baseline="0" dirty="0" smtClean="0"/>
              <a:t> - 2. </a:t>
            </a:r>
            <a:r>
              <a:rPr lang="ru-RU" baseline="0" dirty="0" err="1" smtClean="0"/>
              <a:t>директно</a:t>
            </a:r>
            <a:r>
              <a:rPr lang="ru-RU" baseline="0" dirty="0" smtClean="0"/>
              <a:t> </a:t>
            </a:r>
            <a:r>
              <a:rPr lang="ru-RU" baseline="0" dirty="0" err="1" smtClean="0"/>
              <a:t>предоставяне</a:t>
            </a:r>
            <a:r>
              <a:rPr lang="ru-RU" baseline="0" dirty="0" smtClean="0"/>
              <a:t> на конкретен </a:t>
            </a:r>
            <a:r>
              <a:rPr lang="ru-RU" baseline="0" dirty="0" err="1" smtClean="0"/>
              <a:t>бенефициент</a:t>
            </a:r>
            <a:endParaRPr lang="bg-BG" dirty="0" smtClean="0"/>
          </a:p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B6C903-1D9D-6C4E-80DE-9E48782A9312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87994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3B6C903-1D9D-6C4E-80DE-9E48782A9312}" type="slidenum">
              <a:rPr lang="en-US" smtClean="0">
                <a:solidFill>
                  <a:prstClr val="black"/>
                </a:solidFill>
              </a:rPr>
              <a:pPr/>
              <a:t>19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51354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1725" y="1241425"/>
            <a:ext cx="4465638" cy="33496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B6C903-1D9D-6C4E-80DE-9E48782A9312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02351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C5D9F2C-2761-FA4F-9E64-E09E6068E4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EFA5B440-1C2C-7A4F-8FFE-6505C1BF49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>
                <a:latin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52F0C0F-49B1-1E43-8BFF-DE09C635DA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/>
              <a:pPr/>
              <a:t>6/21/2019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285E76CB-B1DA-714C-B6D6-4CCE073EC6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F06911C-43DF-A748-AC23-1FDC4ABDD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70762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15EF13F-44CA-C74A-B118-F49ED2EA8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B51330D8-942B-1148-9BFF-78D102BAB80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CBF53A61-CA74-7241-8BDF-FDBDA40FF8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/>
              <a:pPr/>
              <a:t>6/21/2019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0CF2C3D-F066-7C4E-AC3A-D22246CF74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F5E4B6A-3016-E14F-86E3-A3B9EAFA6A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8988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1910B01E-B698-504B-9D9B-A4904E2F48A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99DE8895-AECA-0D40-A3B5-087BB188B8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94D449E-4584-5F4B-A63F-6F9D47976A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/>
              <a:pPr/>
              <a:t>6/21/2019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20FE3AF2-2F61-1840-B7C4-1A175A62EA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A8E75AB-4A64-E04F-8AC4-F16AA36D3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80522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21.6.2019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37123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21.6.2019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77256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21.6.2019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29473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21.6.2019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6582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21.6.2019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11664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21.6.2019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47175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21.6.2019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9108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21.6.2019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10807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88D3EFB-2E69-A549-B016-5E6633C880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A1B0ABE-B242-E64A-A56E-4B3ADD86A5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C2D22C31-894C-3D43-A527-73061CB90C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/>
              <a:pPr/>
              <a:t>6/21/2019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CE1BF0B-A14E-C54D-9876-0F8843DB83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073F512-14FF-B64A-8582-1DD3C3C7B4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868200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21.6.2019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905583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21.6.2019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644842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21.6.2019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288982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21.6.2019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04844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21.6.2019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327625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21.6.2019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925932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21.6.2019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369866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21.6.2019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462063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21.6.2019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634444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21.6.2019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22254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4A51689-E447-B548-9E05-F24D2FED97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E7472C8A-D0E8-774D-A298-5075937098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5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B2296EF-E252-CA40-9741-0A96D7D67B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/>
              <a:pPr/>
              <a:t>6/21/2019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4D87639-DEFD-F246-9FDC-3819215C5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F176B15-4C65-B74C-A508-377612B659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471266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21.6.2019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000567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21.6.2019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320995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21.6.2019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894785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21.6.2019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438199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C5D9F2C-2761-FA4F-9E64-E09E6068E4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EFA5B440-1C2C-7A4F-8FFE-6505C1BF49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52F0C0F-49B1-1E43-8BFF-DE09C635DA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6/21/2019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85E76CB-B1DA-714C-B6D6-4CCE073EC6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F06911C-43DF-A748-AC23-1FDC4ABDD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220765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88D3EFB-2E69-A549-B016-5E6633C880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A1B0ABE-B242-E64A-A56E-4B3ADD86A5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2D22C31-894C-3D43-A527-73061CB90C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6/21/2019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CE1BF0B-A14E-C54D-9876-0F8843DB83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073F512-14FF-B64A-8582-1DD3C3C7B4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549727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4A51689-E447-B548-9E05-F24D2FED97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E7472C8A-D0E8-774D-A298-5075937098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5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B2296EF-E252-CA40-9741-0A96D7D67B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6/21/2019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4D87639-DEFD-F246-9FDC-3819215C5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F176B15-4C65-B74C-A508-377612B659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815365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09144A2-B48F-F646-B1CD-5664770CE5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1696538-652F-B94C-9A6B-27D8FDFBF7E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CB1525CD-D08B-224C-B126-B42A3426E6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5EAEAA2C-0FCE-E243-A44F-63BBDB983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6/21/2019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7C990E14-2FBF-1643-9F92-0B583319CD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3D54EE76-A003-C046-A32B-2EF1FB0A42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348102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60AD594-9191-2342-A528-3E2570889B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2" y="365127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57D05E7F-55F4-3C47-8102-A56B67E254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98245EB1-D745-DA4B-A9E6-B4CE4C8F70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7371EB80-84CC-204D-B444-B7F7184C9BE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A71E75A1-CDCB-A940-AF72-DFB6BDA111F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03B16821-A92E-5F45-A4AB-CA07E92849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6/21/2019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4D395B1A-26E7-324B-BA7D-4F74A36467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8E34E943-61D7-5448-B780-D816B11C2A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443943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82C267C-C7EE-F840-8E01-CD57684612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05A6565-DA26-C942-A2DC-3F6B327AC2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6/21/2019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BAE51E03-C7DB-CE41-B8AC-FA068272D7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3A9E54C1-B1F1-454C-8F7C-2E3370F9AE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91375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09144A2-B48F-F646-B1CD-5664770CE5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1696538-652F-B94C-9A6B-27D8FDFBF7E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CB1525CD-D08B-224C-B126-B42A3426E6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5EAEAA2C-0FCE-E243-A44F-63BBDB983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/>
              <a:pPr/>
              <a:t>6/21/2019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7C990E14-2FBF-1643-9F92-0B583319CD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3D54EE76-A003-C046-A32B-2EF1FB0A42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326468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9D9012A5-5A07-224B-8055-775761741C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6/21/2019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13585621-5FD9-CA48-B2C7-1F5D6562C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CD1B6108-BB3F-1541-B04F-E9F884FFBA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032322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7DA4DFE-9848-0248-9491-F540ABF5B3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21555EB-012B-DA47-AEF7-FB70081286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7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F15DE448-D558-674A-874D-F5FB01888C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2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271DE5E9-F287-0A4D-9E48-9A1EA3A8C4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6/21/2019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A33E6C3C-143B-D742-A70C-25FAB57EF9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A0C5BE72-065C-AE44-BBB2-27D73946B8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137245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B8C7A6E-F283-9746-9F44-BDEF61F037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A6FABA29-3A87-804D-89A7-9DC630E5400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7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B1E98AC0-B3CD-E942-A44A-BAF076625C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2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4AFA5C90-A3A1-014C-A044-49A9835153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6/21/2019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06514DCE-C881-894F-843B-55651D0E36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4F42E1CC-9D57-5843-A12D-21AC3F6812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429651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15EF13F-44CA-C74A-B118-F49ED2EA8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B51330D8-942B-1148-9BFF-78D102BAB80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BF53A61-CA74-7241-8BDF-FDBDA40FF8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6/21/2019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0CF2C3D-F066-7C4E-AC3A-D22246CF74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F5E4B6A-3016-E14F-86E3-A3B9EAFA6A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99897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1910B01E-B698-504B-9D9B-A4904E2F48A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99DE8895-AECA-0D40-A3B5-087BB188B8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94D449E-4584-5F4B-A63F-6F9D47976A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6/21/2019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0FE3AF2-2F61-1840-B7C4-1A175A62EA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A8E75AB-4A64-E04F-8AC4-F16AA36D3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269842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C5D9F2C-2761-FA4F-9E64-E09E6068E4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EFA5B440-1C2C-7A4F-8FFE-6505C1BF49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>
                <a:latin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52F0C0F-49B1-1E43-8BFF-DE09C635DA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6/21/2019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285E76CB-B1DA-714C-B6D6-4CCE073EC6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F06911C-43DF-A748-AC23-1FDC4ABDD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895911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88D3EFB-2E69-A549-B016-5E6633C880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A1B0ABE-B242-E64A-A56E-4B3ADD86A5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C2D22C31-894C-3D43-A527-73061CB90C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6/21/2019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CE1BF0B-A14E-C54D-9876-0F8843DB83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073F512-14FF-B64A-8582-1DD3C3C7B4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109574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4A51689-E447-B548-9E05-F24D2FED97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E7472C8A-D0E8-774D-A298-5075937098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5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B2296EF-E252-CA40-9741-0A96D7D67B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6/21/2019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4D87639-DEFD-F246-9FDC-3819215C5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F176B15-4C65-B74C-A508-377612B659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381565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09144A2-B48F-F646-B1CD-5664770CE5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1696538-652F-B94C-9A6B-27D8FDFBF7E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CB1525CD-D08B-224C-B126-B42A3426E6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5EAEAA2C-0FCE-E243-A44F-63BBDB983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6/21/2019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7C990E14-2FBF-1643-9F92-0B583319CD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3D54EE76-A003-C046-A32B-2EF1FB0A42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674001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60AD594-9191-2342-A528-3E2570889B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2" y="365127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57D05E7F-55F4-3C47-8102-A56B67E254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>
                <a:latin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98245EB1-D745-DA4B-A9E6-B4CE4C8F70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7371EB80-84CC-204D-B444-B7F7184C9BE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>
                <a:latin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A71E75A1-CDCB-A940-AF72-DFB6BDA111F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03B16821-A92E-5F45-A4AB-CA07E92849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6/21/2019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4D395B1A-26E7-324B-BA7D-4F74A36467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8E34E943-61D7-5448-B780-D816B11C2A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69715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60AD594-9191-2342-A528-3E2570889B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2" y="365127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57D05E7F-55F4-3C47-8102-A56B67E254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>
                <a:latin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98245EB1-D745-DA4B-A9E6-B4CE4C8F70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7371EB80-84CC-204D-B444-B7F7184C9BE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>
                <a:latin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A71E75A1-CDCB-A940-AF72-DFB6BDA111F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03B16821-A92E-5F45-A4AB-CA07E92849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/>
              <a:pPr/>
              <a:t>6/21/2019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4D395B1A-26E7-324B-BA7D-4F74A36467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8E34E943-61D7-5448-B780-D816B11C2A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052734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82C267C-C7EE-F840-8E01-CD57684612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805A6565-DA26-C942-A2DC-3F6B327AC2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6/21/2019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BAE51E03-C7DB-CE41-B8AC-FA068272D7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3A9E54C1-B1F1-454C-8F7C-2E3370F9AE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109357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9D9012A5-5A07-224B-8055-775761741C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6/21/2019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13585621-5FD9-CA48-B2C7-1F5D6562C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CD1B6108-BB3F-1541-B04F-E9F884FFBA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43313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7DA4DFE-9848-0248-9491-F540ABF5B3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21555EB-012B-DA47-AEF7-FB70081286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7"/>
            <a:ext cx="4629150" cy="4873625"/>
          </a:xfrm>
        </p:spPr>
        <p:txBody>
          <a:bodyPr/>
          <a:lstStyle>
            <a:lvl1pPr>
              <a:defRPr sz="3200">
                <a:latin typeface="Calibri" panose="020F0502020204030204" pitchFamily="34" charset="0"/>
              </a:defRPr>
            </a:lvl1pPr>
            <a:lvl2pPr>
              <a:defRPr sz="2800">
                <a:latin typeface="Calibri" panose="020F0502020204030204" pitchFamily="34" charset="0"/>
              </a:defRPr>
            </a:lvl2pPr>
            <a:lvl3pPr>
              <a:defRPr sz="24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F15DE448-D558-674A-874D-F5FB01888C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2" y="2057400"/>
            <a:ext cx="2949178" cy="3811588"/>
          </a:xfrm>
        </p:spPr>
        <p:txBody>
          <a:bodyPr/>
          <a:lstStyle>
            <a:lvl1pPr marL="0" indent="0">
              <a:buNone/>
              <a:defRPr sz="1600">
                <a:latin typeface="Calibri" panose="020F050202020403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271DE5E9-F287-0A4D-9E48-9A1EA3A8C4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6/21/2019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A33E6C3C-143B-D742-A70C-25FAB57EF9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A0C5BE72-065C-AE44-BBB2-27D73946B8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00884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B8C7A6E-F283-9746-9F44-BDEF61F037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A6FABA29-3A87-804D-89A7-9DC630E5400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7"/>
            <a:ext cx="4629150" cy="4873625"/>
          </a:xfrm>
        </p:spPr>
        <p:txBody>
          <a:bodyPr/>
          <a:lstStyle>
            <a:lvl1pPr marL="0" indent="0">
              <a:buNone/>
              <a:defRPr sz="3200">
                <a:latin typeface="Calibri" panose="020F050202020403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B1E98AC0-B3CD-E942-A44A-BAF076625C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2" y="2057400"/>
            <a:ext cx="2949178" cy="3811588"/>
          </a:xfrm>
        </p:spPr>
        <p:txBody>
          <a:bodyPr/>
          <a:lstStyle>
            <a:lvl1pPr marL="0" indent="0">
              <a:buNone/>
              <a:defRPr sz="1600">
                <a:latin typeface="Calibri" panose="020F050202020403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4AFA5C90-A3A1-014C-A044-49A9835153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6/21/2019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06514DCE-C881-894F-843B-55651D0E36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4F42E1CC-9D57-5843-A12D-21AC3F6812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92087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15EF13F-44CA-C74A-B118-F49ED2EA8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B51330D8-942B-1148-9BFF-78D102BAB80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CBF53A61-CA74-7241-8BDF-FDBDA40FF8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6/21/2019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0CF2C3D-F066-7C4E-AC3A-D22246CF74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F5E4B6A-3016-E14F-86E3-A3B9EAFA6A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986236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1910B01E-B698-504B-9D9B-A4904E2F48A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99DE8895-AECA-0D40-A3B5-087BB188B8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94D449E-4584-5F4B-A63F-6F9D47976A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6/21/2019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20FE3AF2-2F61-1840-B7C4-1A175A62EA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A8E75AB-4A64-E04F-8AC4-F16AA36D3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846317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C5D9F2C-2761-FA4F-9E64-E09E6068E4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EFA5B440-1C2C-7A4F-8FFE-6505C1BF49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>
                <a:latin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52F0C0F-49B1-1E43-8BFF-DE09C635DA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6/21/2019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285E76CB-B1DA-714C-B6D6-4CCE073EC6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F06911C-43DF-A748-AC23-1FDC4ABDD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097630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88D3EFB-2E69-A549-B016-5E6633C880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A1B0ABE-B242-E64A-A56E-4B3ADD86A5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C2D22C31-894C-3D43-A527-73061CB90C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6/21/2019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CE1BF0B-A14E-C54D-9876-0F8843DB83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073F512-14FF-B64A-8582-1DD3C3C7B4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806415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4A51689-E447-B548-9E05-F24D2FED97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E7472C8A-D0E8-774D-A298-5075937098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5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B2296EF-E252-CA40-9741-0A96D7D67B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6/21/2019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4D87639-DEFD-F246-9FDC-3819215C5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F176B15-4C65-B74C-A508-377612B659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0613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09144A2-B48F-F646-B1CD-5664770CE5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1696538-652F-B94C-9A6B-27D8FDFBF7E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CB1525CD-D08B-224C-B126-B42A3426E6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5EAEAA2C-0FCE-E243-A44F-63BBDB983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6/21/2019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7C990E14-2FBF-1643-9F92-0B583319CD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3D54EE76-A003-C046-A32B-2EF1FB0A42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43436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82C267C-C7EE-F840-8E01-CD57684612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805A6565-DA26-C942-A2DC-3F6B327AC2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/>
              <a:pPr/>
              <a:t>6/21/2019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BAE51E03-C7DB-CE41-B8AC-FA068272D7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3A9E54C1-B1F1-454C-8F7C-2E3370F9AE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784035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60AD594-9191-2342-A528-3E2570889B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2" y="365127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57D05E7F-55F4-3C47-8102-A56B67E254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>
                <a:latin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98245EB1-D745-DA4B-A9E6-B4CE4C8F70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7371EB80-84CC-204D-B444-B7F7184C9BE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>
                <a:latin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A71E75A1-CDCB-A940-AF72-DFB6BDA111F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03B16821-A92E-5F45-A4AB-CA07E92849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6/21/2019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4D395B1A-26E7-324B-BA7D-4F74A36467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8E34E943-61D7-5448-B780-D816B11C2A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816766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82C267C-C7EE-F840-8E01-CD57684612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805A6565-DA26-C942-A2DC-3F6B327AC2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6/21/2019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BAE51E03-C7DB-CE41-B8AC-FA068272D7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3A9E54C1-B1F1-454C-8F7C-2E3370F9AE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980042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9D9012A5-5A07-224B-8055-775761741C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6/21/2019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13585621-5FD9-CA48-B2C7-1F5D6562C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CD1B6108-BB3F-1541-B04F-E9F884FFBA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656195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7DA4DFE-9848-0248-9491-F540ABF5B3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21555EB-012B-DA47-AEF7-FB70081286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7"/>
            <a:ext cx="4629150" cy="4873625"/>
          </a:xfrm>
        </p:spPr>
        <p:txBody>
          <a:bodyPr/>
          <a:lstStyle>
            <a:lvl1pPr>
              <a:defRPr sz="3200">
                <a:latin typeface="Calibri" panose="020F0502020204030204" pitchFamily="34" charset="0"/>
              </a:defRPr>
            </a:lvl1pPr>
            <a:lvl2pPr>
              <a:defRPr sz="2800">
                <a:latin typeface="Calibri" panose="020F0502020204030204" pitchFamily="34" charset="0"/>
              </a:defRPr>
            </a:lvl2pPr>
            <a:lvl3pPr>
              <a:defRPr sz="24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F15DE448-D558-674A-874D-F5FB01888C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2" y="2057400"/>
            <a:ext cx="2949178" cy="3811588"/>
          </a:xfrm>
        </p:spPr>
        <p:txBody>
          <a:bodyPr/>
          <a:lstStyle>
            <a:lvl1pPr marL="0" indent="0">
              <a:buNone/>
              <a:defRPr sz="1600">
                <a:latin typeface="Calibri" panose="020F050202020403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271DE5E9-F287-0A4D-9E48-9A1EA3A8C4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6/21/2019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A33E6C3C-143B-D742-A70C-25FAB57EF9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A0C5BE72-065C-AE44-BBB2-27D73946B8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867950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B8C7A6E-F283-9746-9F44-BDEF61F037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A6FABA29-3A87-804D-89A7-9DC630E5400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7"/>
            <a:ext cx="4629150" cy="4873625"/>
          </a:xfrm>
        </p:spPr>
        <p:txBody>
          <a:bodyPr/>
          <a:lstStyle>
            <a:lvl1pPr marL="0" indent="0">
              <a:buNone/>
              <a:defRPr sz="3200">
                <a:latin typeface="Calibri" panose="020F050202020403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B1E98AC0-B3CD-E942-A44A-BAF076625C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2" y="2057400"/>
            <a:ext cx="2949178" cy="3811588"/>
          </a:xfrm>
        </p:spPr>
        <p:txBody>
          <a:bodyPr/>
          <a:lstStyle>
            <a:lvl1pPr marL="0" indent="0">
              <a:buNone/>
              <a:defRPr sz="1600">
                <a:latin typeface="Calibri" panose="020F050202020403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4AFA5C90-A3A1-014C-A044-49A9835153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6/21/2019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06514DCE-C881-894F-843B-55651D0E36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4F42E1CC-9D57-5843-A12D-21AC3F6812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914891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15EF13F-44CA-C74A-B118-F49ED2EA8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B51330D8-942B-1148-9BFF-78D102BAB80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CBF53A61-CA74-7241-8BDF-FDBDA40FF8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6/21/2019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0CF2C3D-F066-7C4E-AC3A-D22246CF74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F5E4B6A-3016-E14F-86E3-A3B9EAFA6A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434985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1910B01E-B698-504B-9D9B-A4904E2F48A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99DE8895-AECA-0D40-A3B5-087BB188B8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94D449E-4584-5F4B-A63F-6F9D47976A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6/21/2019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20FE3AF2-2F61-1840-B7C4-1A175A62EA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A8E75AB-4A64-E04F-8AC4-F16AA36D3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967321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C5D9F2C-2761-FA4F-9E64-E09E6068E4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EFA5B440-1C2C-7A4F-8FFE-6505C1BF49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>
                <a:latin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52F0C0F-49B1-1E43-8BFF-DE09C635DA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6/21/2019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285E76CB-B1DA-714C-B6D6-4CCE073EC6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F06911C-43DF-A748-AC23-1FDC4ABDD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700517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88D3EFB-2E69-A549-B016-5E6633C880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A1B0ABE-B242-E64A-A56E-4B3ADD86A5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C2D22C31-894C-3D43-A527-73061CB90C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6/21/2019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CE1BF0B-A14E-C54D-9876-0F8843DB83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073F512-14FF-B64A-8582-1DD3C3C7B4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076817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4A51689-E447-B548-9E05-F24D2FED97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E7472C8A-D0E8-774D-A298-5075937098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5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B2296EF-E252-CA40-9741-0A96D7D67B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6/21/2019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4D87639-DEFD-F246-9FDC-3819215C5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F176B15-4C65-B74C-A508-377612B659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38396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9D9012A5-5A07-224B-8055-775761741C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/>
              <a:pPr/>
              <a:t>6/21/2019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13585621-5FD9-CA48-B2C7-1F5D6562C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CD1B6108-BB3F-1541-B04F-E9F884FFBA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43586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09144A2-B48F-F646-B1CD-5664770CE5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1696538-652F-B94C-9A6B-27D8FDFBF7E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CB1525CD-D08B-224C-B126-B42A3426E6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5EAEAA2C-0FCE-E243-A44F-63BBDB983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6/21/2019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7C990E14-2FBF-1643-9F92-0B583319CD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3D54EE76-A003-C046-A32B-2EF1FB0A42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673435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60AD594-9191-2342-A528-3E2570889B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2" y="365127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57D05E7F-55F4-3C47-8102-A56B67E254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>
                <a:latin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98245EB1-D745-DA4B-A9E6-B4CE4C8F70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7371EB80-84CC-204D-B444-B7F7184C9BE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>
                <a:latin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A71E75A1-CDCB-A940-AF72-DFB6BDA111F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03B16821-A92E-5F45-A4AB-CA07E92849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6/21/2019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4D395B1A-26E7-324B-BA7D-4F74A36467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8E34E943-61D7-5448-B780-D816B11C2A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5859527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82C267C-C7EE-F840-8E01-CD57684612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805A6565-DA26-C942-A2DC-3F6B327AC2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6/21/2019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BAE51E03-C7DB-CE41-B8AC-FA068272D7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3A9E54C1-B1F1-454C-8F7C-2E3370F9AE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0481552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9D9012A5-5A07-224B-8055-775761741C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6/21/2019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13585621-5FD9-CA48-B2C7-1F5D6562C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CD1B6108-BB3F-1541-B04F-E9F884FFBA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7727745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7DA4DFE-9848-0248-9491-F540ABF5B3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21555EB-012B-DA47-AEF7-FB70081286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7"/>
            <a:ext cx="4629150" cy="4873625"/>
          </a:xfrm>
        </p:spPr>
        <p:txBody>
          <a:bodyPr/>
          <a:lstStyle>
            <a:lvl1pPr>
              <a:defRPr sz="3200">
                <a:latin typeface="Calibri" panose="020F0502020204030204" pitchFamily="34" charset="0"/>
              </a:defRPr>
            </a:lvl1pPr>
            <a:lvl2pPr>
              <a:defRPr sz="2800">
                <a:latin typeface="Calibri" panose="020F0502020204030204" pitchFamily="34" charset="0"/>
              </a:defRPr>
            </a:lvl2pPr>
            <a:lvl3pPr>
              <a:defRPr sz="24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F15DE448-D558-674A-874D-F5FB01888C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2" y="2057400"/>
            <a:ext cx="2949178" cy="3811588"/>
          </a:xfrm>
        </p:spPr>
        <p:txBody>
          <a:bodyPr/>
          <a:lstStyle>
            <a:lvl1pPr marL="0" indent="0">
              <a:buNone/>
              <a:defRPr sz="1600">
                <a:latin typeface="Calibri" panose="020F050202020403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271DE5E9-F287-0A4D-9E48-9A1EA3A8C4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6/21/2019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A33E6C3C-143B-D742-A70C-25FAB57EF9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A0C5BE72-065C-AE44-BBB2-27D73946B8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6470573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B8C7A6E-F283-9746-9F44-BDEF61F037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A6FABA29-3A87-804D-89A7-9DC630E5400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7"/>
            <a:ext cx="4629150" cy="4873625"/>
          </a:xfrm>
        </p:spPr>
        <p:txBody>
          <a:bodyPr/>
          <a:lstStyle>
            <a:lvl1pPr marL="0" indent="0">
              <a:buNone/>
              <a:defRPr sz="3200">
                <a:latin typeface="Calibri" panose="020F050202020403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B1E98AC0-B3CD-E942-A44A-BAF076625C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2" y="2057400"/>
            <a:ext cx="2949178" cy="3811588"/>
          </a:xfrm>
        </p:spPr>
        <p:txBody>
          <a:bodyPr/>
          <a:lstStyle>
            <a:lvl1pPr marL="0" indent="0">
              <a:buNone/>
              <a:defRPr sz="1600">
                <a:latin typeface="Calibri" panose="020F050202020403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4AFA5C90-A3A1-014C-A044-49A9835153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6/21/2019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06514DCE-C881-894F-843B-55651D0E36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4F42E1CC-9D57-5843-A12D-21AC3F6812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381506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15EF13F-44CA-C74A-B118-F49ED2EA8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B51330D8-942B-1148-9BFF-78D102BAB80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CBF53A61-CA74-7241-8BDF-FDBDA40FF8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6/21/2019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0CF2C3D-F066-7C4E-AC3A-D22246CF74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F5E4B6A-3016-E14F-86E3-A3B9EAFA6A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765386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1910B01E-B698-504B-9D9B-A4904E2F48A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99DE8895-AECA-0D40-A3B5-087BB188B8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94D449E-4584-5F4B-A63F-6F9D47976A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6/21/2019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20FE3AF2-2F61-1840-B7C4-1A175A62EA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A8E75AB-4A64-E04F-8AC4-F16AA36D3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791161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C5D9F2C-2761-FA4F-9E64-E09E6068E4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EFA5B440-1C2C-7A4F-8FFE-6505C1BF49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52F0C0F-49B1-1E43-8BFF-DE09C635DA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6/21/2019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285E76CB-B1DA-714C-B6D6-4CCE073EC6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F06911C-43DF-A748-AC23-1FDC4ABDD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961209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88D3EFB-2E69-A549-B016-5E6633C880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A1B0ABE-B242-E64A-A56E-4B3ADD86A5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C2D22C31-894C-3D43-A527-73061CB90C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6/21/2019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CE1BF0B-A14E-C54D-9876-0F8843DB83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073F512-14FF-B64A-8582-1DD3C3C7B4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13092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7DA4DFE-9848-0248-9491-F540ABF5B3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21555EB-012B-DA47-AEF7-FB70081286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7"/>
            <a:ext cx="4629150" cy="4873625"/>
          </a:xfrm>
        </p:spPr>
        <p:txBody>
          <a:bodyPr/>
          <a:lstStyle>
            <a:lvl1pPr>
              <a:defRPr sz="3200">
                <a:latin typeface="Calibri" panose="020F0502020204030204" pitchFamily="34" charset="0"/>
              </a:defRPr>
            </a:lvl1pPr>
            <a:lvl2pPr>
              <a:defRPr sz="2800">
                <a:latin typeface="Calibri" panose="020F0502020204030204" pitchFamily="34" charset="0"/>
              </a:defRPr>
            </a:lvl2pPr>
            <a:lvl3pPr>
              <a:defRPr sz="24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F15DE448-D558-674A-874D-F5FB01888C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2" y="2057400"/>
            <a:ext cx="2949178" cy="3811588"/>
          </a:xfrm>
        </p:spPr>
        <p:txBody>
          <a:bodyPr/>
          <a:lstStyle>
            <a:lvl1pPr marL="0" indent="0">
              <a:buNone/>
              <a:defRPr sz="1600">
                <a:latin typeface="Calibri" panose="020F050202020403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271DE5E9-F287-0A4D-9E48-9A1EA3A8C4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/>
              <a:pPr/>
              <a:t>6/21/2019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A33E6C3C-143B-D742-A70C-25FAB57EF9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A0C5BE72-065C-AE44-BBB2-27D73946B8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7924468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4A51689-E447-B548-9E05-F24D2FED97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E7472C8A-D0E8-774D-A298-5075937098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5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B2296EF-E252-CA40-9741-0A96D7D67B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6/21/2019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4D87639-DEFD-F246-9FDC-3819215C5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F176B15-4C65-B74C-A508-377612B659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5550423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09144A2-B48F-F646-B1CD-5664770CE5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1696538-652F-B94C-9A6B-27D8FDFBF7E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CB1525CD-D08B-224C-B126-B42A3426E6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5EAEAA2C-0FCE-E243-A44F-63BBDB983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6/21/2019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7C990E14-2FBF-1643-9F92-0B583319CD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3D54EE76-A003-C046-A32B-2EF1FB0A42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219711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60AD594-9191-2342-A528-3E2570889B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2" y="365127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57D05E7F-55F4-3C47-8102-A56B67E254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98245EB1-D745-DA4B-A9E6-B4CE4C8F70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7371EB80-84CC-204D-B444-B7F7184C9BE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A71E75A1-CDCB-A940-AF72-DFB6BDA111F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03B16821-A92E-5F45-A4AB-CA07E92849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6/21/2019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4D395B1A-26E7-324B-BA7D-4F74A36467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8E34E943-61D7-5448-B780-D816B11C2A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8731030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82C267C-C7EE-F840-8E01-CD57684612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805A6565-DA26-C942-A2DC-3F6B327AC2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6/21/2019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BAE51E03-C7DB-CE41-B8AC-FA068272D7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3A9E54C1-B1F1-454C-8F7C-2E3370F9AE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3714882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9D9012A5-5A07-224B-8055-775761741C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6/21/2019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13585621-5FD9-CA48-B2C7-1F5D6562C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CD1B6108-BB3F-1541-B04F-E9F884FFBA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7137213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7DA4DFE-9848-0248-9491-F540ABF5B3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21555EB-012B-DA47-AEF7-FB70081286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7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F15DE448-D558-674A-874D-F5FB01888C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2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271DE5E9-F287-0A4D-9E48-9A1EA3A8C4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6/21/2019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A33E6C3C-143B-D742-A70C-25FAB57EF9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A0C5BE72-065C-AE44-BBB2-27D73946B8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537769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B8C7A6E-F283-9746-9F44-BDEF61F037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A6FABA29-3A87-804D-89A7-9DC630E5400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7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B1E98AC0-B3CD-E942-A44A-BAF076625C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2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4AFA5C90-A3A1-014C-A044-49A9835153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6/21/2019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06514DCE-C881-894F-843B-55651D0E36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4F42E1CC-9D57-5843-A12D-21AC3F6812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738531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15EF13F-44CA-C74A-B118-F49ED2EA8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B51330D8-942B-1148-9BFF-78D102BAB80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CBF53A61-CA74-7241-8BDF-FDBDA40FF8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6/21/2019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0CF2C3D-F066-7C4E-AC3A-D22246CF74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F5E4B6A-3016-E14F-86E3-A3B9EAFA6A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3611712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1910B01E-B698-504B-9D9B-A4904E2F48A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99DE8895-AECA-0D40-A3B5-087BB188B8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94D449E-4584-5F4B-A63F-6F9D47976A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6/21/2019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20FE3AF2-2F61-1840-B7C4-1A175A62EA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A8E75AB-4A64-E04F-8AC4-F16AA36D3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87871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B8C7A6E-F283-9746-9F44-BDEF61F037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A6FABA29-3A87-804D-89A7-9DC630E5400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7"/>
            <a:ext cx="4629150" cy="4873625"/>
          </a:xfrm>
        </p:spPr>
        <p:txBody>
          <a:bodyPr/>
          <a:lstStyle>
            <a:lvl1pPr marL="0" indent="0">
              <a:buNone/>
              <a:defRPr sz="3200">
                <a:latin typeface="Calibri" panose="020F050202020403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B1E98AC0-B3CD-E942-A44A-BAF076625C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2" y="2057400"/>
            <a:ext cx="2949178" cy="3811588"/>
          </a:xfrm>
        </p:spPr>
        <p:txBody>
          <a:bodyPr/>
          <a:lstStyle>
            <a:lvl1pPr marL="0" indent="0">
              <a:buNone/>
              <a:defRPr sz="1600">
                <a:latin typeface="Calibri" panose="020F050202020403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4AFA5C90-A3A1-014C-A044-49A9835153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/>
              <a:pPr/>
              <a:t>6/21/2019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06514DCE-C881-894F-843B-55651D0E36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4F42E1CC-9D57-5843-A12D-21AC3F6812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88293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47DB046A-61B0-1F42-B2CF-05297DAD64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1" y="365127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6E5F5121-5450-064A-AAE6-630DCF8EF3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1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90B92C0-8086-EE4A-A2FE-0699AA1B2B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/>
              <a:pPr/>
              <a:t>6/21/2019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782D1A4-07EA-CB4F-909D-08592B7E33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1" y="635635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32407E1-A42A-2C4A-85AC-7C68EE52FF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1814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21.6.2019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44736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21.6.2019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28713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47DB046A-61B0-1F42-B2CF-05297DAD64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1" y="365127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6E5F5121-5450-064A-AAE6-630DCF8EF3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1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90B92C0-8086-EE4A-A2FE-0699AA1B2B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6/21/2019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782D1A4-07EA-CB4F-909D-08592B7E33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1" y="635635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32407E1-A42A-2C4A-85AC-7C68EE52FF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13461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7" r:id="rId1"/>
    <p:sldLayoutId id="2147483768" r:id="rId2"/>
    <p:sldLayoutId id="2147483769" r:id="rId3"/>
    <p:sldLayoutId id="2147483770" r:id="rId4"/>
    <p:sldLayoutId id="2147483771" r:id="rId5"/>
    <p:sldLayoutId id="2147483772" r:id="rId6"/>
    <p:sldLayoutId id="2147483773" r:id="rId7"/>
    <p:sldLayoutId id="2147483774" r:id="rId8"/>
    <p:sldLayoutId id="2147483775" r:id="rId9"/>
    <p:sldLayoutId id="2147483776" r:id="rId10"/>
    <p:sldLayoutId id="214748377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47DB046A-61B0-1F42-B2CF-05297DAD64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1" y="365127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6E5F5121-5450-064A-AAE6-630DCF8EF3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1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90B92C0-8086-EE4A-A2FE-0699AA1B2B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6/21/2019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782D1A4-07EA-CB4F-909D-08592B7E33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1" y="635635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32407E1-A42A-2C4A-85AC-7C68EE52FF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7309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9" r:id="rId1"/>
    <p:sldLayoutId id="2147483780" r:id="rId2"/>
    <p:sldLayoutId id="2147483781" r:id="rId3"/>
    <p:sldLayoutId id="2147483782" r:id="rId4"/>
    <p:sldLayoutId id="2147483783" r:id="rId5"/>
    <p:sldLayoutId id="2147483784" r:id="rId6"/>
    <p:sldLayoutId id="2147483785" r:id="rId7"/>
    <p:sldLayoutId id="2147483786" r:id="rId8"/>
    <p:sldLayoutId id="2147483787" r:id="rId9"/>
    <p:sldLayoutId id="2147483788" r:id="rId10"/>
    <p:sldLayoutId id="214748378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47DB046A-61B0-1F42-B2CF-05297DAD64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1" y="365127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6E5F5121-5450-064A-AAE6-630DCF8EF3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1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90B92C0-8086-EE4A-A2FE-0699AA1B2B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6/21/2019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782D1A4-07EA-CB4F-909D-08592B7E33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1" y="635635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32407E1-A42A-2C4A-85AC-7C68EE52FF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7040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1" r:id="rId1"/>
    <p:sldLayoutId id="2147483792" r:id="rId2"/>
    <p:sldLayoutId id="2147483793" r:id="rId3"/>
    <p:sldLayoutId id="2147483794" r:id="rId4"/>
    <p:sldLayoutId id="2147483795" r:id="rId5"/>
    <p:sldLayoutId id="2147483796" r:id="rId6"/>
    <p:sldLayoutId id="2147483797" r:id="rId7"/>
    <p:sldLayoutId id="2147483798" r:id="rId8"/>
    <p:sldLayoutId id="2147483799" r:id="rId9"/>
    <p:sldLayoutId id="2147483800" r:id="rId10"/>
    <p:sldLayoutId id="214748380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47DB046A-61B0-1F42-B2CF-05297DAD64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1" y="365127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6E5F5121-5450-064A-AAE6-630DCF8EF3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1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90B92C0-8086-EE4A-A2FE-0699AA1B2B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6/21/2019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782D1A4-07EA-CB4F-909D-08592B7E33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1" y="635635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32407E1-A42A-2C4A-85AC-7C68EE52FF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98591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3" r:id="rId1"/>
    <p:sldLayoutId id="2147483804" r:id="rId2"/>
    <p:sldLayoutId id="2147483805" r:id="rId3"/>
    <p:sldLayoutId id="2147483806" r:id="rId4"/>
    <p:sldLayoutId id="2147483807" r:id="rId5"/>
    <p:sldLayoutId id="2147483808" r:id="rId6"/>
    <p:sldLayoutId id="2147483809" r:id="rId7"/>
    <p:sldLayoutId id="2147483810" r:id="rId8"/>
    <p:sldLayoutId id="2147483811" r:id="rId9"/>
    <p:sldLayoutId id="2147483812" r:id="rId10"/>
    <p:sldLayoutId id="214748381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47DB046A-61B0-1F42-B2CF-05297DAD64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1" y="365127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6E5F5121-5450-064A-AAE6-630DCF8EF3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1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90B92C0-8086-EE4A-A2FE-0699AA1B2B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6/21/2019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782D1A4-07EA-CB4F-909D-08592B7E33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1" y="635635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32407E1-A42A-2C4A-85AC-7C68EE52FF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6947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  <p:sldLayoutId id="2147483816" r:id="rId2"/>
    <p:sldLayoutId id="2147483817" r:id="rId3"/>
    <p:sldLayoutId id="2147483818" r:id="rId4"/>
    <p:sldLayoutId id="2147483819" r:id="rId5"/>
    <p:sldLayoutId id="2147483820" r:id="rId6"/>
    <p:sldLayoutId id="2147483821" r:id="rId7"/>
    <p:sldLayoutId id="2147483822" r:id="rId8"/>
    <p:sldLayoutId id="2147483823" r:id="rId9"/>
    <p:sldLayoutId id="2147483824" r:id="rId10"/>
    <p:sldLayoutId id="214748382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3.xml"/><Relationship Id="rId7" Type="http://schemas.openxmlformats.org/officeDocument/2006/relationships/slideLayout" Target="../slideLayouts/slideLayout5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9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9.xml"/><Relationship Id="rId7" Type="http://schemas.openxmlformats.org/officeDocument/2006/relationships/image" Target="../media/image7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Layout" Target="../slideLayouts/slideLayout62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14.xml"/><Relationship Id="rId7" Type="http://schemas.openxmlformats.org/officeDocument/2006/relationships/slideLayout" Target="../slideLayouts/slideLayout68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9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3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4.xml"/><Relationship Id="rId3" Type="http://schemas.openxmlformats.org/officeDocument/2006/relationships/tags" Target="../tags/tag20.xml"/><Relationship Id="rId7" Type="http://schemas.openxmlformats.org/officeDocument/2006/relationships/tags" Target="../tags/tag24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tags" Target="../tags/tag23.xml"/><Relationship Id="rId11" Type="http://schemas.openxmlformats.org/officeDocument/2006/relationships/image" Target="../media/image8.png"/><Relationship Id="rId5" Type="http://schemas.openxmlformats.org/officeDocument/2006/relationships/tags" Target="../tags/tag22.xml"/><Relationship Id="rId10" Type="http://schemas.openxmlformats.org/officeDocument/2006/relationships/image" Target="../media/image7.png"/><Relationship Id="rId4" Type="http://schemas.openxmlformats.org/officeDocument/2006/relationships/tags" Target="../tags/tag21.xml"/><Relationship Id="rId9" Type="http://schemas.openxmlformats.org/officeDocument/2006/relationships/notesSlide" Target="../notesSlides/notesSlide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hyperlink" Target="http://www.opic.bg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5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emf"/><Relationship Id="rId5" Type="http://schemas.openxmlformats.org/officeDocument/2006/relationships/package" Target="../embeddings/Microsoft_Word_Document1.docx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916832"/>
            <a:ext cx="9144000" cy="1512168"/>
          </a:xfrm>
        </p:spPr>
        <p:txBody>
          <a:bodyPr>
            <a:noAutofit/>
          </a:bodyPr>
          <a:lstStyle/>
          <a:p>
            <a:pPr marL="182880" indent="0" algn="ctr">
              <a:buNone/>
            </a:pPr>
            <a:r>
              <a:rPr lang="bg-BG" sz="36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Напредък в изпълнението на </a:t>
            </a:r>
            <a:r>
              <a:rPr lang="en-US" sz="36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US" sz="36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bg-BG" sz="36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ОП “Иновации и конкурентоспособност“  </a:t>
            </a:r>
            <a:br>
              <a:rPr lang="bg-BG" sz="36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bg-BG" sz="36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2014-2020</a:t>
            </a:r>
            <a:endParaRPr lang="bg-BG" sz="36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819350" y="18005"/>
            <a:ext cx="8075413" cy="1972851"/>
            <a:chOff x="773899" y="18005"/>
            <a:chExt cx="8075413" cy="1972851"/>
          </a:xfrm>
        </p:grpSpPr>
        <p:grpSp>
          <p:nvGrpSpPr>
            <p:cNvPr id="4" name="Group 3"/>
            <p:cNvGrpSpPr/>
            <p:nvPr/>
          </p:nvGrpSpPr>
          <p:grpSpPr>
            <a:xfrm>
              <a:off x="773899" y="195811"/>
              <a:ext cx="4893029" cy="1502945"/>
              <a:chOff x="773899" y="195811"/>
              <a:chExt cx="4893029" cy="1502945"/>
            </a:xfrm>
          </p:grpSpPr>
          <p:pic>
            <p:nvPicPr>
              <p:cNvPr id="11" name="Picture 10" descr="OPIC1BG_COLOR_DOWN.fw.pn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3768968" y="316217"/>
                <a:ext cx="1897960" cy="1376425"/>
              </a:xfrm>
              <a:prstGeom prst="rect">
                <a:avLst/>
              </a:prstGeom>
            </p:spPr>
          </p:pic>
          <p:pic>
            <p:nvPicPr>
              <p:cNvPr id="13" name="Picture 12" descr="Description: textEU+LOGO.fw.png"/>
              <p:cNvPicPr/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4724"/>
              <a:stretch>
                <a:fillRect/>
              </a:stretch>
            </p:blipFill>
            <p:spPr bwMode="auto">
              <a:xfrm>
                <a:off x="773899" y="195811"/>
                <a:ext cx="1512168" cy="150294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14" name="Picture 5" descr="C:\Users\mdragomirova\Desktop\Logos\SMEI\ОП Инициатива за малки и средни предприятия\BG-text\Logo-SMEI-center-no-back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-3000" contrast="8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60232" y="18005"/>
              <a:ext cx="2189080" cy="19728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" name="Rectangle 9"/>
          <p:cNvSpPr/>
          <p:nvPr/>
        </p:nvSpPr>
        <p:spPr>
          <a:xfrm>
            <a:off x="395534" y="3876587"/>
            <a:ext cx="8568953" cy="24776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100" b="1" dirty="0" smtClean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  <a:p>
            <a:pPr algn="ctr"/>
            <a:r>
              <a:rPr lang="ru-RU" sz="2800" b="1" dirty="0" err="1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Съвместно</a:t>
            </a:r>
            <a:r>
              <a:rPr lang="ru-RU" sz="28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</a:t>
            </a:r>
            <a:r>
              <a:rPr lang="ru-RU" sz="28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заседание на РСР и РКК</a:t>
            </a:r>
            <a:r>
              <a:rPr lang="ru-RU" sz="2800" b="1" dirty="0"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</a:t>
            </a:r>
            <a:endParaRPr lang="en-US" sz="2800" b="1" dirty="0" smtClean="0">
              <a:solidFill>
                <a:srgbClr val="FF0000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на ЮГ</a:t>
            </a:r>
            <a:r>
              <a:rPr lang="bg-BG" sz="28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ОЗАПАДЕН РАЙОН</a:t>
            </a:r>
            <a:endParaRPr lang="ru-RU" sz="2800" b="1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  <a:p>
            <a:pPr algn="ctr"/>
            <a:r>
              <a:rPr lang="bg-BG" sz="2000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гр.Сандански, 27-28 юни</a:t>
            </a:r>
            <a:r>
              <a:rPr lang="ru-RU" sz="2000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2019 </a:t>
            </a:r>
            <a:r>
              <a:rPr lang="ru-RU" sz="2000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г. </a:t>
            </a:r>
            <a:r>
              <a:rPr lang="ru-RU" sz="2800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bg-BG" sz="2000" b="1" dirty="0" smtClean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bg-BG" sz="20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ГД </a:t>
            </a:r>
            <a:r>
              <a:rPr lang="bg-BG" sz="20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„Европейски фондове за конкурентоспособност“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bg-BG" sz="20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Министерство на икономиката 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53692BD3-F972-364A-9A6F-D160D5648FE7}"/>
              </a:ext>
            </a:extLst>
          </p:cNvPr>
          <p:cNvSpPr/>
          <p:nvPr/>
        </p:nvSpPr>
        <p:spPr>
          <a:xfrm>
            <a:off x="517685" y="3768167"/>
            <a:ext cx="8324650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460710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CCDA088A-ECA5-2B45-B99F-19E035C5DB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7384" y="201478"/>
            <a:ext cx="1080868" cy="1021516"/>
          </a:xfrm>
          <a:prstGeom prst="rect">
            <a:avLst/>
          </a:prstGeom>
        </p:spPr>
      </p:pic>
      <p:sp>
        <p:nvSpPr>
          <p:cNvPr id="9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477671" y="1222994"/>
            <a:ext cx="7990147" cy="5267015"/>
          </a:xfrm>
          <a:prstGeom prst="rect">
            <a:avLst/>
          </a:prstGeom>
        </p:spPr>
        <p:txBody>
          <a:bodyPr>
            <a:noAutofit/>
          </a:bodyPr>
          <a:lstStyle/>
          <a:p>
            <a:pPr marL="466725" indent="-285750" algn="just">
              <a:lnSpc>
                <a:spcPct val="150000"/>
              </a:lnSpc>
              <a:spcBef>
                <a:spcPct val="0"/>
              </a:spcBef>
              <a:buSzPct val="140000"/>
              <a:buFont typeface="Wingdings" pitchFamily="2" charset="2"/>
              <a:buChar char="§"/>
              <a:defRPr/>
            </a:pPr>
            <a:r>
              <a:rPr lang="bg-BG" sz="20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 ОПИК се изпълняват 31 Споразумения, сключени с МИГ с </a:t>
            </a:r>
            <a:r>
              <a:rPr lang="bg-BG" sz="2000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многофондови</a:t>
            </a:r>
            <a:r>
              <a:rPr lang="bg-BG" sz="20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стратегии за местно развитие, с общ бюджет в размер на 57 292 576.00 лева, разпределен по приоритети  както следва: </a:t>
            </a:r>
            <a:endParaRPr lang="en-US" sz="20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981075" lvl="1" indent="-342900" algn="just">
              <a:lnSpc>
                <a:spcPct val="150000"/>
              </a:lnSpc>
              <a:spcBef>
                <a:spcPct val="0"/>
              </a:spcBef>
              <a:buSzPct val="140000"/>
              <a:defRPr/>
            </a:pPr>
            <a:r>
              <a:rPr lang="ru-RU" sz="20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ТЦ 1 </a:t>
            </a:r>
            <a:r>
              <a:rPr lang="bg-BG" sz="20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„</a:t>
            </a:r>
            <a:r>
              <a:rPr lang="ru-RU" sz="2000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Насърчаване</a:t>
            </a:r>
            <a:r>
              <a:rPr lang="ru-RU" sz="20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на </a:t>
            </a:r>
            <a:r>
              <a:rPr lang="ru-RU" sz="2000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иновациите</a:t>
            </a:r>
            <a:r>
              <a:rPr lang="ru-RU" sz="20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и </a:t>
            </a:r>
            <a:r>
              <a:rPr lang="ru-RU" sz="2000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въвеждането</a:t>
            </a:r>
            <a:r>
              <a:rPr lang="ru-RU" sz="20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им в </a:t>
            </a:r>
            <a:r>
              <a:rPr lang="ru-RU" sz="2000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практиката</a:t>
            </a:r>
            <a:r>
              <a:rPr lang="ru-RU" sz="20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bg-BG" sz="20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ПРИОРИТЕТНА ОС 1  „Технологично развитие и иновации“ - </a:t>
            </a:r>
            <a:r>
              <a:rPr lang="ru-RU" sz="20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7 363 857.00 лева</a:t>
            </a:r>
            <a:r>
              <a:rPr lang="bg-BG" sz="20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;</a:t>
            </a:r>
            <a:endParaRPr lang="en-US" sz="20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981075" lvl="1" indent="-342900" algn="just">
              <a:lnSpc>
                <a:spcPct val="150000"/>
              </a:lnSpc>
              <a:spcBef>
                <a:spcPct val="0"/>
              </a:spcBef>
              <a:buSzPct val="140000"/>
              <a:defRPr/>
            </a:pPr>
            <a:r>
              <a:rPr lang="ru-RU" sz="20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ТЦ 3 </a:t>
            </a:r>
            <a:r>
              <a:rPr lang="bg-BG" sz="20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„</a:t>
            </a:r>
            <a:r>
              <a:rPr lang="ru-RU" sz="2000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Повишаване</a:t>
            </a:r>
            <a:r>
              <a:rPr lang="ru-RU" sz="20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на </a:t>
            </a:r>
            <a:r>
              <a:rPr lang="ru-RU" sz="2000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конкурентоспособността</a:t>
            </a:r>
            <a:r>
              <a:rPr lang="ru-RU" sz="20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на </a:t>
            </a:r>
            <a:r>
              <a:rPr lang="ru-RU" sz="2000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местните</a:t>
            </a:r>
            <a:r>
              <a:rPr lang="ru-RU" sz="20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икономики</a:t>
            </a:r>
            <a:r>
              <a:rPr lang="ru-RU" sz="20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и </a:t>
            </a:r>
            <a:r>
              <a:rPr lang="ru-RU" sz="2000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възможности</a:t>
            </a:r>
            <a:r>
              <a:rPr lang="ru-RU" sz="20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за </a:t>
            </a:r>
            <a:r>
              <a:rPr lang="ru-RU" sz="2000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създаване</a:t>
            </a:r>
            <a:r>
              <a:rPr lang="ru-RU" sz="20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на </a:t>
            </a:r>
            <a:r>
              <a:rPr lang="ru-RU" sz="2000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местен</a:t>
            </a:r>
            <a:r>
              <a:rPr lang="ru-RU" sz="20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бизнес,</a:t>
            </a:r>
            <a:r>
              <a:rPr lang="bg-BG" sz="20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ПРИОРИТЕТНА ОС 2 „</a:t>
            </a:r>
            <a:r>
              <a:rPr lang="ru-RU" sz="2000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Предприемачество</a:t>
            </a:r>
            <a:r>
              <a:rPr lang="ru-RU" sz="20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и </a:t>
            </a:r>
            <a:r>
              <a:rPr lang="ru-RU" sz="2000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капацитет</a:t>
            </a:r>
            <a:r>
              <a:rPr lang="ru-RU" sz="20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за </a:t>
            </a:r>
            <a:r>
              <a:rPr lang="ru-RU" sz="2000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растеж</a:t>
            </a:r>
            <a:r>
              <a:rPr lang="ru-RU" sz="20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на МСП</a:t>
            </a:r>
            <a:r>
              <a:rPr lang="bg-BG" sz="20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“ - </a:t>
            </a:r>
            <a:r>
              <a:rPr lang="ru-RU" sz="20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49 928 683.00 лева</a:t>
            </a:r>
            <a:r>
              <a:rPr lang="bg-BG" sz="20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</a:p>
          <a:p>
            <a:pPr marL="923925" lvl="1" indent="-285750" algn="just">
              <a:lnSpc>
                <a:spcPct val="150000"/>
              </a:lnSpc>
              <a:spcBef>
                <a:spcPct val="0"/>
              </a:spcBef>
              <a:buSzPct val="140000"/>
              <a:buFont typeface="Courier New" panose="02070309020205020404" pitchFamily="49" charset="0"/>
              <a:buChar char="o"/>
              <a:defRPr/>
            </a:pPr>
            <a:endParaRPr lang="bg-BG" dirty="0">
              <a:solidFill>
                <a:srgbClr val="002060"/>
              </a:solidFill>
              <a:cs typeface="Calibri" panose="020F0502020204030204" pitchFamily="34" charset="0"/>
            </a:endParaRPr>
          </a:p>
          <a:p>
            <a:pPr marL="638175" lvl="1" indent="0" algn="just">
              <a:lnSpc>
                <a:spcPct val="150000"/>
              </a:lnSpc>
              <a:spcBef>
                <a:spcPct val="0"/>
              </a:spcBef>
              <a:buSzPct val="140000"/>
              <a:buNone/>
              <a:defRPr/>
            </a:pPr>
            <a:endParaRPr lang="ru-RU" dirty="0" smtClean="0">
              <a:solidFill>
                <a:srgbClr val="002060"/>
              </a:solidFill>
              <a:latin typeface="+mn-lt"/>
              <a:cs typeface="Tahoma" pitchFamily="34" charset="0"/>
            </a:endParaRPr>
          </a:p>
          <a:p>
            <a:pPr marL="638175" lvl="1" indent="0" algn="just">
              <a:lnSpc>
                <a:spcPct val="150000"/>
              </a:lnSpc>
              <a:spcBef>
                <a:spcPct val="0"/>
              </a:spcBef>
              <a:buSzPct val="140000"/>
              <a:buNone/>
              <a:defRPr/>
            </a:pPr>
            <a:endParaRPr lang="bg-BG" sz="1800" dirty="0" smtClean="0">
              <a:solidFill>
                <a:srgbClr val="002060"/>
              </a:solidFill>
              <a:latin typeface="+mn-lt"/>
              <a:cs typeface="Tahoma" pitchFamily="34" charset="0"/>
            </a:endParaRPr>
          </a:p>
          <a:p>
            <a:pPr marL="0" lvl="0" indent="0" algn="just">
              <a:lnSpc>
                <a:spcPct val="115000"/>
              </a:lnSpc>
              <a:spcAft>
                <a:spcPts val="1000"/>
              </a:spcAft>
              <a:buNone/>
            </a:pPr>
            <a:endParaRPr lang="bg-BG" sz="1800" dirty="0">
              <a:solidFill>
                <a:srgbClr val="002060"/>
              </a:solidFill>
              <a:effectLst/>
              <a:latin typeface="+mn-lt"/>
              <a:ea typeface="Calibri"/>
              <a:cs typeface="Times New Roman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14149" y="358292"/>
            <a:ext cx="773083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Напредък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в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изпълнението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на подхода </a:t>
            </a:r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ВОМР </a:t>
            </a:r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</a:t>
            </a:r>
            <a:endParaRPr lang="ru-RU" sz="2400" b="1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8801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3206" y="1132764"/>
            <a:ext cx="8030360" cy="572523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bg-BG" sz="2000" dirty="0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В </a:t>
            </a:r>
            <a:r>
              <a:rPr lang="bg-BG" sz="2000" dirty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изпълнение на подписаните Споразумения УО на ОПИК:</a:t>
            </a:r>
          </a:p>
          <a:p>
            <a:pPr algn="just"/>
            <a:r>
              <a:rPr lang="bg-BG" sz="2000" dirty="0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публикува </a:t>
            </a:r>
            <a:r>
              <a:rPr lang="bg-BG" sz="2000" dirty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Указания за подбор на проекти по чл. 37, ал. 1 на ПМС 161/2016;</a:t>
            </a:r>
            <a:endParaRPr lang="en-US" sz="2000" dirty="0">
              <a:solidFill>
                <a:srgbClr val="002060"/>
              </a:solidFill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 algn="just"/>
            <a:r>
              <a:rPr lang="bg-BG" sz="2000" dirty="0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проведени са две обучения </a:t>
            </a:r>
            <a:r>
              <a:rPr lang="bg-BG" sz="2000" dirty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на </a:t>
            </a:r>
            <a:r>
              <a:rPr lang="ru-RU" sz="2000" dirty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МИГ </a:t>
            </a:r>
            <a:r>
              <a:rPr lang="ru-RU" sz="2000" dirty="0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за </a:t>
            </a:r>
            <a:r>
              <a:rPr lang="ru-RU" sz="2000" dirty="0" err="1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оказване</a:t>
            </a:r>
            <a:r>
              <a:rPr lang="ru-RU" sz="2000" dirty="0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на </a:t>
            </a:r>
            <a:r>
              <a:rPr lang="ru-RU" sz="2000" dirty="0" err="1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подкрепа</a:t>
            </a:r>
            <a:r>
              <a:rPr lang="ru-RU" sz="2000" dirty="0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при </a:t>
            </a:r>
            <a:r>
              <a:rPr lang="ru-RU" sz="2000" dirty="0" err="1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подготовката</a:t>
            </a:r>
            <a:r>
              <a:rPr lang="ru-RU" sz="2000" dirty="0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на пакета </a:t>
            </a:r>
            <a:r>
              <a:rPr lang="ru-RU" sz="2000" dirty="0" err="1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документи</a:t>
            </a:r>
            <a:r>
              <a:rPr lang="ru-RU" sz="2000" dirty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за </a:t>
            </a:r>
            <a:r>
              <a:rPr lang="ru-RU" sz="2000" dirty="0" err="1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обявяване</a:t>
            </a:r>
            <a:r>
              <a:rPr lang="ru-RU" sz="2000" dirty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на </a:t>
            </a:r>
            <a:r>
              <a:rPr lang="ru-RU" sz="2000" dirty="0" err="1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процедури</a:t>
            </a:r>
            <a:r>
              <a:rPr lang="ru-RU" sz="2000" dirty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за подбор на </a:t>
            </a:r>
            <a:r>
              <a:rPr lang="ru-RU" sz="2000" dirty="0" err="1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проекти</a:t>
            </a:r>
            <a:r>
              <a:rPr lang="ru-RU" sz="2000" dirty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ru-RU" sz="2000" dirty="0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и </a:t>
            </a:r>
            <a:r>
              <a:rPr lang="ru-RU" sz="2000" dirty="0" err="1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провеждането</a:t>
            </a:r>
            <a:r>
              <a:rPr lang="ru-RU" sz="2000" dirty="0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на </a:t>
            </a:r>
            <a:r>
              <a:rPr lang="ru-RU" sz="2000" dirty="0" err="1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оценителни</a:t>
            </a:r>
            <a:r>
              <a:rPr lang="ru-RU" sz="2000" dirty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ru-RU" sz="2000" dirty="0" err="1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сесии</a:t>
            </a:r>
            <a:r>
              <a:rPr lang="ru-RU" sz="2000" dirty="0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;</a:t>
            </a:r>
            <a:r>
              <a:rPr lang="bg-BG" sz="2000" dirty="0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endParaRPr lang="bg-BG" sz="2000" dirty="0">
              <a:solidFill>
                <a:srgbClr val="002060"/>
              </a:solidFill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 algn="just"/>
            <a:r>
              <a:rPr lang="bg-BG" sz="2000" dirty="0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оказва </a:t>
            </a:r>
            <a:r>
              <a:rPr lang="bg-BG" sz="2000" dirty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постоянна методическа помощ на МИГ за изпълнение на СВОМР при подготовка на документите за обявяване на процедури за подбор на проекти с финансиране по ОПИК;</a:t>
            </a:r>
          </a:p>
          <a:p>
            <a:pPr algn="just"/>
            <a:r>
              <a:rPr lang="bg-BG" sz="2000" dirty="0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поддържа </a:t>
            </a:r>
            <a:r>
              <a:rPr lang="bg-BG" sz="2000" dirty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рубрика „ВОМР“ на </a:t>
            </a:r>
            <a:r>
              <a:rPr lang="bg-BG" sz="2000" dirty="0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Интернет </a:t>
            </a:r>
            <a:r>
              <a:rPr lang="bg-BG" sz="2000" dirty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страницата на ОПИК с актуална информация за прилагането на подхода;</a:t>
            </a:r>
          </a:p>
          <a:p>
            <a:pPr algn="just"/>
            <a:r>
              <a:rPr lang="bg-BG" sz="2000" dirty="0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осъществява </a:t>
            </a:r>
            <a:r>
              <a:rPr lang="bg-BG" sz="2000" dirty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координация на ниво: </a:t>
            </a:r>
          </a:p>
          <a:p>
            <a:pPr lvl="1" algn="just"/>
            <a:r>
              <a:rPr lang="bg-BG" sz="2000" dirty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ЦКЗ и УО на програмите - с цел единен подход при прилагане на подхода ВОМР; </a:t>
            </a:r>
          </a:p>
          <a:p>
            <a:pPr lvl="1" algn="just"/>
            <a:r>
              <a:rPr lang="bg-BG" sz="2000" dirty="0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МИГ - с </a:t>
            </a:r>
            <a:r>
              <a:rPr lang="bg-BG" sz="2000" dirty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цел успешно изпълнение на предвидените мерки/операции с финансиране по ОПИК.</a:t>
            </a:r>
          </a:p>
          <a:p>
            <a:endParaRPr lang="bg-BG" sz="2000" dirty="0">
              <a:cs typeface="Calibri" panose="020F0502020204030204" pitchFamily="34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73206" y="126324"/>
            <a:ext cx="7489926" cy="7314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/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Напредък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в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изпълнението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на подхода </a:t>
            </a:r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ВОМР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endParaRPr lang="ru-RU" sz="2400" b="1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CCDA088A-ECA5-2B45-B99F-19E035C5DB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3132" y="0"/>
            <a:ext cx="1080868" cy="1021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2599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CCDA088A-ECA5-2B45-B99F-19E035C5DB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7384" y="201478"/>
            <a:ext cx="1080868" cy="102151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F960A97E-E40C-5D4C-B001-C79C871CA408}"/>
              </a:ext>
            </a:extLst>
          </p:cNvPr>
          <p:cNvSpPr txBox="1"/>
          <p:nvPr/>
        </p:nvSpPr>
        <p:spPr>
          <a:xfrm>
            <a:off x="8804603" y="6508012"/>
            <a:ext cx="1847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400" dirty="0">
              <a:latin typeface="Calibri" panose="020F0502020204030204" pitchFamily="34" charset="0"/>
            </a:endParaRPr>
          </a:p>
        </p:txBody>
      </p:sp>
      <p:sp>
        <p:nvSpPr>
          <p:cNvPr id="9" name="Content Placeholder 2"/>
          <p:cNvSpPr>
            <a:spLocks noGrp="1"/>
          </p:cNvSpPr>
          <p:nvPr>
            <p:ph sz="quarter" idx="4294967295"/>
          </p:nvPr>
        </p:nvSpPr>
        <p:spPr bwMode="auto">
          <a:xfrm>
            <a:off x="382137" y="1041588"/>
            <a:ext cx="8085681" cy="546642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382588" lvl="1" algn="just">
              <a:lnSpc>
                <a:spcPct val="150000"/>
              </a:lnSpc>
              <a:spcBef>
                <a:spcPct val="0"/>
              </a:spcBef>
              <a:buClr>
                <a:srgbClr val="002060"/>
              </a:buClr>
              <a:buFont typeface="Wingdings" panose="05000000000000000000" pitchFamily="2" charset="2"/>
              <a:buChar char="§"/>
              <a:defRPr/>
            </a:pPr>
            <a:r>
              <a:rPr lang="ru-RU" sz="2000" dirty="0" err="1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Процедури</a:t>
            </a:r>
            <a:r>
              <a:rPr lang="ru-RU" sz="2000" dirty="0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за подбор на </a:t>
            </a:r>
            <a:r>
              <a:rPr lang="ru-RU" sz="2000" dirty="0" err="1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проекти</a:t>
            </a:r>
            <a:r>
              <a:rPr lang="ru-RU" sz="2000" dirty="0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, </a:t>
            </a:r>
            <a:r>
              <a:rPr lang="ru-RU" sz="2000" dirty="0" err="1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обявени</a:t>
            </a:r>
            <a:r>
              <a:rPr lang="ru-RU" sz="2000" dirty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в ИСУН </a:t>
            </a:r>
            <a:r>
              <a:rPr lang="ru-RU" sz="2000" dirty="0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2020. </a:t>
            </a:r>
          </a:p>
          <a:p>
            <a:pPr marL="439738" lvl="1" indent="-342900" algn="just">
              <a:lnSpc>
                <a:spcPct val="150000"/>
              </a:lnSpc>
              <a:spcBef>
                <a:spcPct val="0"/>
              </a:spcBef>
              <a:buClr>
                <a:srgbClr val="F14124">
                  <a:lumMod val="75000"/>
                </a:srgbClr>
              </a:buClr>
              <a:buAutoNum type="arabicPeriod"/>
              <a:defRPr/>
            </a:pPr>
            <a:endParaRPr lang="ru-RU" sz="2000" dirty="0">
              <a:solidFill>
                <a:srgbClr val="002060"/>
              </a:solidFill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 marL="96838" lvl="1" indent="0" algn="just">
              <a:lnSpc>
                <a:spcPct val="150000"/>
              </a:lnSpc>
              <a:spcBef>
                <a:spcPct val="0"/>
              </a:spcBef>
              <a:buClr>
                <a:srgbClr val="F14124">
                  <a:lumMod val="75000"/>
                </a:srgbClr>
              </a:buClr>
              <a:buNone/>
              <a:defRPr/>
            </a:pPr>
            <a:r>
              <a:rPr lang="ru-RU" sz="2000" dirty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</a:p>
          <a:p>
            <a:pPr marL="96838" lvl="1" indent="0" algn="just">
              <a:lnSpc>
                <a:spcPct val="150000"/>
              </a:lnSpc>
              <a:spcBef>
                <a:spcPct val="0"/>
              </a:spcBef>
              <a:buClr>
                <a:srgbClr val="F14124">
                  <a:lumMod val="75000"/>
                </a:srgbClr>
              </a:buClr>
              <a:buNone/>
              <a:defRPr/>
            </a:pPr>
            <a:endParaRPr lang="ru-RU" sz="2000" dirty="0" smtClean="0">
              <a:solidFill>
                <a:srgbClr val="002060"/>
              </a:solidFill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 marL="96838" lvl="1" indent="0" algn="just">
              <a:lnSpc>
                <a:spcPct val="150000"/>
              </a:lnSpc>
              <a:spcBef>
                <a:spcPct val="0"/>
              </a:spcBef>
              <a:buClr>
                <a:srgbClr val="F14124">
                  <a:lumMod val="75000"/>
                </a:srgbClr>
              </a:buClr>
              <a:buNone/>
              <a:defRPr/>
            </a:pPr>
            <a:endParaRPr lang="ru-RU" sz="2000" dirty="0">
              <a:solidFill>
                <a:srgbClr val="002060"/>
              </a:solidFill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 marL="96838" lvl="1" indent="0" algn="just">
              <a:lnSpc>
                <a:spcPct val="150000"/>
              </a:lnSpc>
              <a:spcBef>
                <a:spcPct val="0"/>
              </a:spcBef>
              <a:buClr>
                <a:srgbClr val="F14124">
                  <a:lumMod val="75000"/>
                </a:srgbClr>
              </a:buClr>
              <a:buNone/>
              <a:defRPr/>
            </a:pPr>
            <a:endParaRPr lang="ru-RU" sz="2000" dirty="0" smtClean="0">
              <a:solidFill>
                <a:srgbClr val="002060"/>
              </a:solidFill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 marL="96838" lvl="1" indent="0" algn="just">
              <a:lnSpc>
                <a:spcPct val="150000"/>
              </a:lnSpc>
              <a:spcBef>
                <a:spcPct val="0"/>
              </a:spcBef>
              <a:buClr>
                <a:srgbClr val="F14124">
                  <a:lumMod val="75000"/>
                </a:srgbClr>
              </a:buClr>
              <a:buNone/>
              <a:defRPr/>
            </a:pPr>
            <a:endParaRPr lang="ru-RU" sz="2000" dirty="0">
              <a:solidFill>
                <a:srgbClr val="002060"/>
              </a:solidFill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 marL="96838" lvl="1" indent="0" algn="just">
              <a:lnSpc>
                <a:spcPct val="150000"/>
              </a:lnSpc>
              <a:spcBef>
                <a:spcPct val="0"/>
              </a:spcBef>
              <a:buClr>
                <a:srgbClr val="F14124">
                  <a:lumMod val="75000"/>
                </a:srgbClr>
              </a:buClr>
              <a:buNone/>
              <a:defRPr/>
            </a:pPr>
            <a:endParaRPr lang="ru-RU" sz="2000" dirty="0" smtClean="0">
              <a:solidFill>
                <a:srgbClr val="002060"/>
              </a:solidFill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 marL="382588" lvl="1" algn="just">
              <a:lnSpc>
                <a:spcPct val="150000"/>
              </a:lnSpc>
              <a:spcBef>
                <a:spcPct val="0"/>
              </a:spcBef>
              <a:buClr>
                <a:srgbClr val="002060"/>
              </a:buClr>
              <a:buFont typeface="Wingdings" panose="05000000000000000000" pitchFamily="2" charset="2"/>
              <a:buChar char="§"/>
              <a:defRPr/>
            </a:pPr>
            <a:r>
              <a:rPr lang="ru-RU" sz="2000" dirty="0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Приключили - 20 </a:t>
            </a:r>
            <a:r>
              <a:rPr lang="ru-RU" sz="2000" dirty="0" err="1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процедури</a:t>
            </a:r>
            <a:endParaRPr lang="ru-RU" sz="2000" dirty="0" smtClean="0">
              <a:solidFill>
                <a:srgbClr val="002060"/>
              </a:solidFill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 marL="382588" lvl="1" algn="just">
              <a:lnSpc>
                <a:spcPct val="150000"/>
              </a:lnSpc>
              <a:spcBef>
                <a:spcPct val="0"/>
              </a:spcBef>
              <a:buClr>
                <a:srgbClr val="002060"/>
              </a:buClr>
              <a:buFont typeface="Wingdings" panose="05000000000000000000" pitchFamily="2" charset="2"/>
              <a:buChar char="§"/>
              <a:defRPr/>
            </a:pPr>
            <a:r>
              <a:rPr lang="ru-RU" sz="2000" dirty="0" err="1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Активни</a:t>
            </a:r>
            <a:r>
              <a:rPr lang="ru-RU" sz="2000" dirty="0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– 23 </a:t>
            </a:r>
            <a:r>
              <a:rPr lang="ru-RU" sz="2000" dirty="0" err="1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процедури</a:t>
            </a:r>
            <a:endParaRPr lang="ru-RU" sz="2000" dirty="0" smtClean="0">
              <a:solidFill>
                <a:srgbClr val="002060"/>
              </a:solidFill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 marL="382588" lvl="1" algn="just">
              <a:lnSpc>
                <a:spcPct val="150000"/>
              </a:lnSpc>
              <a:spcBef>
                <a:spcPct val="0"/>
              </a:spcBef>
              <a:buClr>
                <a:srgbClr val="002060"/>
              </a:buClr>
              <a:buFont typeface="Wingdings" panose="05000000000000000000" pitchFamily="2" charset="2"/>
              <a:buChar char="§"/>
              <a:defRPr/>
            </a:pPr>
            <a:r>
              <a:rPr lang="ru-RU" sz="2000" dirty="0" err="1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Брой</a:t>
            </a:r>
            <a:r>
              <a:rPr lang="ru-RU" sz="2000" dirty="0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сключени</a:t>
            </a:r>
            <a:r>
              <a:rPr lang="ru-RU" sz="2000" dirty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Административни</a:t>
            </a:r>
            <a:r>
              <a:rPr lang="ru-RU" sz="2000" dirty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договори - </a:t>
            </a:r>
            <a:r>
              <a:rPr lang="ru-RU" sz="2000" dirty="0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54 </a:t>
            </a:r>
            <a:r>
              <a:rPr lang="ru-RU" sz="2000" dirty="0" err="1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броя</a:t>
            </a:r>
            <a:r>
              <a:rPr lang="ru-RU" sz="2000" dirty="0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, на </a:t>
            </a:r>
            <a:r>
              <a:rPr lang="ru-RU" sz="2000" dirty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обща </a:t>
            </a:r>
            <a:r>
              <a:rPr lang="ru-RU" sz="2000" dirty="0" err="1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стойност</a:t>
            </a:r>
            <a:r>
              <a:rPr lang="ru-RU" sz="2000" dirty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ru-RU" sz="2000" dirty="0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13 220 000 лева – 23% от </a:t>
            </a:r>
            <a:r>
              <a:rPr lang="ru-RU" sz="2000" dirty="0" err="1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общия</a:t>
            </a:r>
            <a:r>
              <a:rPr lang="ru-RU" sz="2000" dirty="0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 финансов ресурс</a:t>
            </a:r>
            <a:endParaRPr lang="ru-RU" sz="2000" dirty="0">
              <a:solidFill>
                <a:srgbClr val="002060"/>
              </a:solidFill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 marL="96838" lvl="1" indent="0" algn="just">
              <a:lnSpc>
                <a:spcPct val="150000"/>
              </a:lnSpc>
              <a:spcBef>
                <a:spcPct val="0"/>
              </a:spcBef>
              <a:buClr>
                <a:srgbClr val="F14124">
                  <a:lumMod val="75000"/>
                </a:srgbClr>
              </a:buClr>
              <a:buNone/>
              <a:defRPr/>
            </a:pPr>
            <a:endParaRPr lang="ru-RU" sz="1800" dirty="0">
              <a:solidFill>
                <a:srgbClr val="002060"/>
              </a:solidFill>
              <a:cs typeface="Calibri" panose="020F0502020204030204" pitchFamily="34" charset="0"/>
            </a:endParaRPr>
          </a:p>
          <a:p>
            <a:pPr marL="180975" indent="0">
              <a:lnSpc>
                <a:spcPct val="150000"/>
              </a:lnSpc>
              <a:spcBef>
                <a:spcPct val="0"/>
              </a:spcBef>
              <a:buClr>
                <a:srgbClr val="F14124">
                  <a:lumMod val="75000"/>
                </a:srgbClr>
              </a:buClr>
              <a:buNone/>
              <a:defRPr/>
            </a:pPr>
            <a:endParaRPr lang="ru-RU" sz="1400" b="1" dirty="0" smtClean="0">
              <a:solidFill>
                <a:srgbClr val="002060"/>
              </a:solidFill>
              <a:latin typeface="+mj-lt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80975" indent="0">
              <a:lnSpc>
                <a:spcPct val="150000"/>
              </a:lnSpc>
              <a:spcBef>
                <a:spcPct val="0"/>
              </a:spcBef>
              <a:buClr>
                <a:srgbClr val="F14124">
                  <a:lumMod val="75000"/>
                </a:srgbClr>
              </a:buClr>
              <a:buNone/>
              <a:defRPr/>
            </a:pPr>
            <a:endParaRPr lang="ru-RU" sz="1400" b="1" dirty="0" smtClean="0">
              <a:solidFill>
                <a:schemeClr val="tx2"/>
              </a:solidFill>
              <a:latin typeface="+mj-lt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80975" indent="0" algn="just">
              <a:lnSpc>
                <a:spcPct val="150000"/>
              </a:lnSpc>
              <a:spcBef>
                <a:spcPct val="0"/>
              </a:spcBef>
              <a:buClr>
                <a:srgbClr val="F14124">
                  <a:lumMod val="75000"/>
                </a:srgbClr>
              </a:buClr>
              <a:buNone/>
              <a:defRPr/>
            </a:pPr>
            <a:endParaRPr lang="ru-RU" sz="1400" b="1" dirty="0" smtClean="0">
              <a:solidFill>
                <a:schemeClr val="accent1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80975" indent="0" algn="just">
              <a:lnSpc>
                <a:spcPct val="150000"/>
              </a:lnSpc>
              <a:spcBef>
                <a:spcPct val="0"/>
              </a:spcBef>
              <a:buClr>
                <a:srgbClr val="F14124">
                  <a:lumMod val="75000"/>
                </a:srgbClr>
              </a:buClr>
              <a:buNone/>
              <a:defRPr/>
            </a:pPr>
            <a:endParaRPr lang="ru-RU" sz="1400" b="1" dirty="0">
              <a:solidFill>
                <a:schemeClr val="accent1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466725" indent="-285750" algn="just">
              <a:lnSpc>
                <a:spcPct val="150000"/>
              </a:lnSpc>
              <a:spcBef>
                <a:spcPct val="0"/>
              </a:spcBef>
              <a:buClr>
                <a:srgbClr val="F14124">
                  <a:lumMod val="75000"/>
                </a:srgbClr>
              </a:buClr>
              <a:buFont typeface="Wingdings" panose="05000000000000000000" pitchFamily="2" charset="2"/>
              <a:buChar char="Ø"/>
              <a:defRPr/>
            </a:pPr>
            <a:endParaRPr lang="ru-RU" sz="1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  <a:p>
            <a:pPr marL="180975" lvl="0" indent="0" algn="just">
              <a:lnSpc>
                <a:spcPct val="150000"/>
              </a:lnSpc>
              <a:spcBef>
                <a:spcPct val="0"/>
              </a:spcBef>
              <a:buClr>
                <a:srgbClr val="F14124">
                  <a:lumMod val="75000"/>
                </a:srgbClr>
              </a:buClr>
              <a:buNone/>
              <a:defRPr/>
            </a:pPr>
            <a:endParaRPr lang="ru-RU" sz="1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18614" y="358292"/>
            <a:ext cx="75897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Напредък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в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изпълнението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на подхода ВОМР</a:t>
            </a: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994025" y="30416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bg-BG" altLang="bg-BG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Segoe UI" pitchFamily="34" charset="0"/>
                <a:cs typeface="Segoe UI" pitchFamily="34" charset="0"/>
              </a:rPr>
              <a:t> </a:t>
            </a:r>
            <a:endParaRPr kumimoji="0" lang="bg-BG" altLang="bg-BG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6499123"/>
              </p:ext>
            </p:extLst>
          </p:nvPr>
        </p:nvGraphicFramePr>
        <p:xfrm>
          <a:off x="1119117" y="1952851"/>
          <a:ext cx="6808266" cy="2182420"/>
        </p:xfrm>
        <a:graphic>
          <a:graphicData uri="http://schemas.openxmlformats.org/drawingml/2006/table">
            <a:tbl>
              <a:tblPr/>
              <a:tblGrid>
                <a:gridCol w="1523499"/>
                <a:gridCol w="3682822"/>
                <a:gridCol w="1601945"/>
              </a:tblGrid>
              <a:tr h="748997">
                <a:tc>
                  <a:txBody>
                    <a:bodyPr/>
                    <a:lstStyle/>
                    <a:p>
                      <a:pPr algn="ctr" fontAlgn="t"/>
                      <a:r>
                        <a:rPr lang="bg-BG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Приоритетна</a:t>
                      </a:r>
                      <a:br>
                        <a:rPr lang="bg-BG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</a:br>
                      <a:r>
                        <a:rPr lang="bg-BG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ос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Стойност</a:t>
                      </a:r>
                      <a:r>
                        <a:rPr lang="ru-RU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 на БФП </a:t>
                      </a:r>
                      <a:br>
                        <a:rPr lang="ru-RU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</a:br>
                      <a:r>
                        <a:rPr lang="ru-RU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по приоритетна ос в лева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bg-BG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Брой</a:t>
                      </a:r>
                      <a:br>
                        <a:rPr lang="bg-BG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</a:br>
                      <a:r>
                        <a:rPr lang="bg-BG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процедури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</a:tr>
              <a:tr h="413239">
                <a:tc>
                  <a:txBody>
                    <a:bodyPr/>
                    <a:lstStyle/>
                    <a:p>
                      <a:pPr algn="ctr" fontAlgn="t"/>
                      <a:r>
                        <a:rPr lang="bg-BG" sz="1800" b="1" i="0" u="none" strike="noStrike" dirty="0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bg-BG" sz="1800" b="1" i="0" u="none" strike="noStrike" dirty="0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4 745 426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bg-BG" sz="1800" b="1" i="0" u="none" strike="noStrike" dirty="0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</a:tr>
              <a:tr h="413239">
                <a:tc>
                  <a:txBody>
                    <a:bodyPr/>
                    <a:lstStyle/>
                    <a:p>
                      <a:pPr algn="ctr" fontAlgn="t"/>
                      <a:r>
                        <a:rPr lang="bg-BG" sz="1800" b="1" i="0" u="none" strike="noStrike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bg-BG" sz="1800" b="1" i="0" u="none" strike="noStrike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39 936 061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bg-BG" sz="1800" b="1" i="0" u="none" strike="noStrike" dirty="0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36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606945">
                <a:tc>
                  <a:txBody>
                    <a:bodyPr/>
                    <a:lstStyle/>
                    <a:p>
                      <a:pPr algn="ctr" fontAlgn="t"/>
                      <a:r>
                        <a:rPr lang="bg-BG" sz="1800" b="1" i="0" u="none" strike="noStrike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Общо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0" u="none" strike="noStrike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44681487</a:t>
                      </a:r>
                      <a:br>
                        <a:rPr lang="ru-RU" sz="1800" b="1" i="0" u="none" strike="noStrike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</a:br>
                      <a:r>
                        <a:rPr lang="ru-RU" sz="1800" b="1" i="0" u="none" strike="noStrike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78% от общия финансов ресурс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bg-BG" sz="1800" b="1" i="0" u="none" strike="noStrike" dirty="0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43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19658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CCDA088A-ECA5-2B45-B99F-19E035C5DB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7384" y="201478"/>
            <a:ext cx="1080868" cy="102151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F960A97E-E40C-5D4C-B001-C79C871CA408}"/>
              </a:ext>
            </a:extLst>
          </p:cNvPr>
          <p:cNvSpPr txBox="1"/>
          <p:nvPr/>
        </p:nvSpPr>
        <p:spPr>
          <a:xfrm>
            <a:off x="8804603" y="6508012"/>
            <a:ext cx="1847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400" dirty="0">
              <a:latin typeface="Calibri" panose="020F050202020403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18614" y="358292"/>
            <a:ext cx="75897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Напредък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в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изпълнението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на подхода ВОМР </a:t>
            </a:r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ru-RU" sz="2400" b="1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994025" y="30416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bg-BG" altLang="bg-BG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Segoe UI" pitchFamily="34" charset="0"/>
                <a:cs typeface="Segoe UI" pitchFamily="34" charset="0"/>
              </a:rPr>
              <a:t> </a:t>
            </a:r>
            <a:endParaRPr kumimoji="0" lang="bg-BG" altLang="bg-BG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49927519"/>
              </p:ext>
            </p:extLst>
          </p:nvPr>
        </p:nvGraphicFramePr>
        <p:xfrm>
          <a:off x="0" y="1041589"/>
          <a:ext cx="9392034" cy="5774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647363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331640" y="1988840"/>
            <a:ext cx="6512511" cy="1143000"/>
          </a:xfrm>
        </p:spPr>
        <p:txBody>
          <a:bodyPr>
            <a:normAutofit/>
          </a:bodyPr>
          <a:lstStyle/>
          <a:p>
            <a:pPr marL="45720" indent="0" algn="ctr">
              <a:spcBef>
                <a:spcPct val="20000"/>
              </a:spcBef>
              <a:spcAft>
                <a:spcPts val="300"/>
              </a:spcAft>
              <a:buSzPct val="130000"/>
              <a:buNone/>
            </a:pPr>
            <a:r>
              <a:rPr lang="bg-BG" sz="28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  <a:ea typeface="Tahoma" pitchFamily="34" charset="0"/>
                <a:cs typeface="Tahoma" pitchFamily="34" charset="0"/>
              </a:rPr>
              <a:t>ПРЕДСТОЯЩИ ЗА ОБЯВЯВАНЕ ПРОЦЕДУРИ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CCDA088A-ECA5-2B45-B99F-19E035C5DB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8443" y="3712509"/>
            <a:ext cx="1540033" cy="1455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917956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10363" y="1023116"/>
            <a:ext cx="8272130" cy="6492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0488" tIns="91440" rIns="90488" bIns="91440" anchor="ctr"/>
          <a:lstStyle/>
          <a:p>
            <a:pPr algn="ctr">
              <a:lnSpc>
                <a:spcPct val="90000"/>
              </a:lnSpc>
              <a:spcBef>
                <a:spcPct val="0"/>
              </a:spcBef>
              <a:defRPr/>
            </a:pPr>
            <a:endParaRPr lang="bg-BG" b="1" dirty="0">
              <a:solidFill>
                <a:srgbClr val="031B81"/>
              </a:solidFill>
              <a:latin typeface="Trebuchet MS" panose="020B0603020202020204" pitchFamily="34" charset="0"/>
            </a:endParaRPr>
          </a:p>
          <a:p>
            <a:pPr algn="ctr">
              <a:lnSpc>
                <a:spcPct val="90000"/>
              </a:lnSpc>
              <a:spcBef>
                <a:spcPct val="0"/>
              </a:spcBef>
              <a:defRPr/>
            </a:pPr>
            <a:endParaRPr lang="bg-BG" b="1" dirty="0" smtClean="0">
              <a:solidFill>
                <a:srgbClr val="031B81"/>
              </a:solidFill>
              <a:latin typeface="Trebuchet MS" panose="020B0603020202020204" pitchFamily="34" charset="0"/>
            </a:endParaRPr>
          </a:p>
          <a:p>
            <a:pPr algn="ctr">
              <a:lnSpc>
                <a:spcPct val="90000"/>
              </a:lnSpc>
              <a:spcBef>
                <a:spcPct val="0"/>
              </a:spcBef>
              <a:defRPr/>
            </a:pPr>
            <a:r>
              <a:rPr lang="bg-BG" sz="1900" b="1" dirty="0" smtClean="0">
                <a:solidFill>
                  <a:srgbClr val="002060"/>
                </a:solidFill>
                <a:cs typeface="Calibri" pitchFamily="34" charset="0"/>
              </a:rPr>
              <a:t>„</a:t>
            </a:r>
            <a:r>
              <a:rPr lang="ru-RU" sz="1900" b="1" dirty="0" err="1">
                <a:solidFill>
                  <a:srgbClr val="002060"/>
                </a:solidFill>
                <a:cs typeface="Calibri" pitchFamily="34" charset="0"/>
              </a:rPr>
              <a:t>Стимулиране</a:t>
            </a:r>
            <a:r>
              <a:rPr lang="ru-RU" sz="1900" b="1" dirty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1900" b="1" dirty="0" err="1">
                <a:solidFill>
                  <a:srgbClr val="002060"/>
                </a:solidFill>
                <a:cs typeface="Calibri" pitchFamily="34" charset="0"/>
              </a:rPr>
              <a:t>внедряването</a:t>
            </a:r>
            <a:r>
              <a:rPr lang="ru-RU" sz="1900" b="1" dirty="0">
                <a:solidFill>
                  <a:srgbClr val="002060"/>
                </a:solidFill>
                <a:cs typeface="Calibri" pitchFamily="34" charset="0"/>
              </a:rPr>
              <a:t> на </a:t>
            </a:r>
            <a:r>
              <a:rPr lang="ru-RU" sz="1900" b="1" dirty="0" err="1">
                <a:solidFill>
                  <a:srgbClr val="002060"/>
                </a:solidFill>
                <a:cs typeface="Calibri" pitchFamily="34" charset="0"/>
              </a:rPr>
              <a:t>иновации</a:t>
            </a:r>
            <a:r>
              <a:rPr lang="ru-RU" sz="1900" b="1" dirty="0">
                <a:solidFill>
                  <a:srgbClr val="002060"/>
                </a:solidFill>
                <a:cs typeface="Calibri" pitchFamily="34" charset="0"/>
              </a:rPr>
              <a:t> от </a:t>
            </a:r>
            <a:r>
              <a:rPr lang="ru-RU" sz="1900" b="1" dirty="0" err="1">
                <a:solidFill>
                  <a:srgbClr val="002060"/>
                </a:solidFill>
                <a:cs typeface="Calibri" pitchFamily="34" charset="0"/>
              </a:rPr>
              <a:t>съществуващи</a:t>
            </a:r>
            <a:r>
              <a:rPr lang="ru-RU" sz="1900" b="1" dirty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1900" b="1" dirty="0" err="1" smtClean="0">
                <a:solidFill>
                  <a:srgbClr val="002060"/>
                </a:solidFill>
                <a:cs typeface="Calibri" pitchFamily="34" charset="0"/>
              </a:rPr>
              <a:t>предприятията</a:t>
            </a:r>
            <a:r>
              <a:rPr lang="bg-BG" sz="1900" b="1" dirty="0" smtClean="0">
                <a:solidFill>
                  <a:srgbClr val="002060"/>
                </a:solidFill>
                <a:cs typeface="Calibri" pitchFamily="34" charset="0"/>
              </a:rPr>
              <a:t>“</a:t>
            </a:r>
          </a:p>
          <a:p>
            <a:pPr algn="ctr">
              <a:lnSpc>
                <a:spcPct val="90000"/>
              </a:lnSpc>
              <a:spcBef>
                <a:spcPct val="0"/>
              </a:spcBef>
              <a:defRPr/>
            </a:pPr>
            <a:r>
              <a:rPr lang="ru-RU" b="1" dirty="0">
                <a:solidFill>
                  <a:srgbClr val="031B81"/>
                </a:solidFill>
                <a:latin typeface="Trebuchet MS" panose="020B0603020202020204" pitchFamily="34" charset="0"/>
              </a:rPr>
              <a:t/>
            </a:r>
            <a:br>
              <a:rPr lang="ru-RU" b="1" dirty="0">
                <a:solidFill>
                  <a:srgbClr val="031B81"/>
                </a:solidFill>
                <a:latin typeface="Trebuchet MS" panose="020B0603020202020204" pitchFamily="34" charset="0"/>
              </a:rPr>
            </a:br>
            <a:endParaRPr lang="en-US" b="1" dirty="0">
              <a:solidFill>
                <a:srgbClr val="031B81"/>
              </a:solidFill>
              <a:latin typeface="Trebuchet MS" panose="020B0603020202020204" pitchFamily="34" charset="0"/>
            </a:endParaRPr>
          </a:p>
        </p:txBody>
      </p:sp>
      <p:sp>
        <p:nvSpPr>
          <p:cNvPr id="5" name="AutoShape 6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 rot="10800000">
            <a:off x="3033788" y="2515371"/>
            <a:ext cx="3437095" cy="320620"/>
          </a:xfrm>
          <a:prstGeom prst="triangle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 w="127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rot="10800000" vert="eaVert" wrap="none" lIns="90488" tIns="44450" rIns="90488" bIns="44450" anchor="ctr"/>
          <a:lstStyle/>
          <a:p>
            <a:pPr eaLnBrk="0" hangingPunct="0">
              <a:defRPr/>
            </a:pPr>
            <a:endParaRPr lang="de-DE" sz="1600" b="1" kern="0" dirty="0">
              <a:solidFill>
                <a:sysClr val="windowText" lastClr="000000"/>
              </a:solidFill>
              <a:latin typeface="Trebuchet MS" panose="020B060302020202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10363" y="3105312"/>
            <a:ext cx="3880884" cy="340467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90488" tIns="91440" rIns="90488" bIns="91440"/>
          <a:lstStyle/>
          <a:p>
            <a:pPr marL="285750" lvl="1" indent="-285750" algn="just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bg-BG" sz="1400" b="1" dirty="0" smtClean="0">
                <a:solidFill>
                  <a:srgbClr val="002060"/>
                </a:solidFill>
                <a:cs typeface="Calibri" pitchFamily="34" charset="0"/>
              </a:rPr>
              <a:t>Допустими кандидати: </a:t>
            </a:r>
          </a:p>
          <a:p>
            <a:pPr marL="171450" lvl="1" indent="-171450" algn="just" defTabSz="912813" eaLnBrk="0" hangingPunct="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r>
              <a:rPr lang="ru-RU" sz="1400" dirty="0" err="1" smtClean="0">
                <a:solidFill>
                  <a:srgbClr val="002060"/>
                </a:solidFill>
                <a:cs typeface="Calibri" pitchFamily="34" charset="0"/>
              </a:rPr>
              <a:t>съществуващи</a:t>
            </a:r>
            <a:r>
              <a:rPr lang="ru-RU" sz="1400" dirty="0" smtClean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1400" dirty="0">
                <a:solidFill>
                  <a:srgbClr val="002060"/>
                </a:solidFill>
                <a:cs typeface="Calibri" pitchFamily="34" charset="0"/>
              </a:rPr>
              <a:t>предприятия, </a:t>
            </a:r>
            <a:r>
              <a:rPr lang="ru-RU" sz="1400" dirty="0" err="1">
                <a:solidFill>
                  <a:srgbClr val="002060"/>
                </a:solidFill>
                <a:cs typeface="Calibri" pitchFamily="34" charset="0"/>
              </a:rPr>
              <a:t>които</a:t>
            </a:r>
            <a:r>
              <a:rPr lang="ru-RU" sz="1400" dirty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1400" dirty="0" err="1">
                <a:solidFill>
                  <a:srgbClr val="002060"/>
                </a:solidFill>
                <a:cs typeface="Calibri" pitchFamily="34" charset="0"/>
              </a:rPr>
              <a:t>са</a:t>
            </a:r>
            <a:r>
              <a:rPr lang="ru-RU" sz="1400" dirty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1400" dirty="0" err="1">
                <a:solidFill>
                  <a:srgbClr val="002060"/>
                </a:solidFill>
                <a:cs typeface="Calibri" pitchFamily="34" charset="0"/>
              </a:rPr>
              <a:t>търговци</a:t>
            </a:r>
            <a:r>
              <a:rPr lang="ru-RU" sz="1400" dirty="0">
                <a:solidFill>
                  <a:srgbClr val="002060"/>
                </a:solidFill>
                <a:cs typeface="Calibri" pitchFamily="34" charset="0"/>
              </a:rPr>
              <a:t> по </a:t>
            </a:r>
            <a:r>
              <a:rPr lang="ru-RU" sz="1400" dirty="0" err="1">
                <a:solidFill>
                  <a:srgbClr val="002060"/>
                </a:solidFill>
                <a:cs typeface="Calibri" pitchFamily="34" charset="0"/>
              </a:rPr>
              <a:t>смисъла</a:t>
            </a:r>
            <a:r>
              <a:rPr lang="ru-RU" sz="1400" dirty="0">
                <a:solidFill>
                  <a:srgbClr val="002060"/>
                </a:solidFill>
                <a:cs typeface="Calibri" pitchFamily="34" charset="0"/>
              </a:rPr>
              <a:t> на ТЗ или Закона за </a:t>
            </a:r>
            <a:r>
              <a:rPr lang="ru-RU" sz="1400" dirty="0" err="1">
                <a:solidFill>
                  <a:srgbClr val="002060"/>
                </a:solidFill>
                <a:cs typeface="Calibri" pitchFamily="34" charset="0"/>
              </a:rPr>
              <a:t>кооперациите</a:t>
            </a:r>
            <a:r>
              <a:rPr lang="ru-RU" sz="1400" dirty="0">
                <a:solidFill>
                  <a:srgbClr val="002060"/>
                </a:solidFill>
                <a:cs typeface="Calibri" pitchFamily="34" charset="0"/>
              </a:rPr>
              <a:t> или </a:t>
            </a:r>
            <a:r>
              <a:rPr lang="ru-RU" sz="1400" dirty="0" err="1">
                <a:solidFill>
                  <a:srgbClr val="002060"/>
                </a:solidFill>
                <a:cs typeface="Calibri" pitchFamily="34" charset="0"/>
              </a:rPr>
              <a:t>са</a:t>
            </a:r>
            <a:r>
              <a:rPr lang="ru-RU" sz="1400" dirty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1400" dirty="0" err="1">
                <a:solidFill>
                  <a:srgbClr val="002060"/>
                </a:solidFill>
                <a:cs typeface="Calibri" pitchFamily="34" charset="0"/>
              </a:rPr>
              <a:t>еквивалентно</a:t>
            </a:r>
            <a:r>
              <a:rPr lang="ru-RU" sz="1400" dirty="0">
                <a:solidFill>
                  <a:srgbClr val="002060"/>
                </a:solidFill>
                <a:cs typeface="Calibri" pitchFamily="34" charset="0"/>
              </a:rPr>
              <a:t> лице по </a:t>
            </a:r>
            <a:r>
              <a:rPr lang="ru-RU" sz="1400" dirty="0" err="1">
                <a:solidFill>
                  <a:srgbClr val="002060"/>
                </a:solidFill>
                <a:cs typeface="Calibri" pitchFamily="34" charset="0"/>
              </a:rPr>
              <a:t>смисъла</a:t>
            </a:r>
            <a:r>
              <a:rPr lang="ru-RU" sz="1400" dirty="0">
                <a:solidFill>
                  <a:srgbClr val="002060"/>
                </a:solidFill>
                <a:cs typeface="Calibri" pitchFamily="34" charset="0"/>
              </a:rPr>
              <a:t> на </a:t>
            </a:r>
            <a:r>
              <a:rPr lang="ru-RU" sz="1400" dirty="0" err="1">
                <a:solidFill>
                  <a:srgbClr val="002060"/>
                </a:solidFill>
                <a:cs typeface="Calibri" pitchFamily="34" charset="0"/>
              </a:rPr>
              <a:t>законодателството</a:t>
            </a:r>
            <a:r>
              <a:rPr lang="ru-RU" sz="1400" dirty="0">
                <a:solidFill>
                  <a:srgbClr val="002060"/>
                </a:solidFill>
                <a:cs typeface="Calibri" pitchFamily="34" charset="0"/>
              </a:rPr>
              <a:t> на </a:t>
            </a:r>
            <a:r>
              <a:rPr lang="ru-RU" sz="1400" dirty="0" err="1">
                <a:solidFill>
                  <a:srgbClr val="002060"/>
                </a:solidFill>
                <a:cs typeface="Calibri" pitchFamily="34" charset="0"/>
              </a:rPr>
              <a:t>държава-членка</a:t>
            </a:r>
            <a:r>
              <a:rPr lang="ru-RU" sz="1400" dirty="0">
                <a:solidFill>
                  <a:srgbClr val="002060"/>
                </a:solidFill>
                <a:cs typeface="Calibri" pitchFamily="34" charset="0"/>
              </a:rPr>
              <a:t> на </a:t>
            </a:r>
            <a:r>
              <a:rPr lang="ru-RU" sz="1400" dirty="0" err="1">
                <a:solidFill>
                  <a:srgbClr val="002060"/>
                </a:solidFill>
                <a:cs typeface="Calibri" pitchFamily="34" charset="0"/>
              </a:rPr>
              <a:t>Европейското</a:t>
            </a:r>
            <a:r>
              <a:rPr lang="ru-RU" sz="1400" dirty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1400" dirty="0" err="1">
                <a:solidFill>
                  <a:srgbClr val="002060"/>
                </a:solidFill>
                <a:cs typeface="Calibri" pitchFamily="34" charset="0"/>
              </a:rPr>
              <a:t>икономическо</a:t>
            </a:r>
            <a:r>
              <a:rPr lang="ru-RU" sz="1400" dirty="0">
                <a:solidFill>
                  <a:srgbClr val="002060"/>
                </a:solidFill>
                <a:cs typeface="Calibri" pitchFamily="34" charset="0"/>
              </a:rPr>
              <a:t> пространство.</a:t>
            </a:r>
          </a:p>
          <a:p>
            <a:pPr marL="285750" lvl="1" indent="-285750" algn="just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endParaRPr lang="ru-RU" sz="1400" dirty="0">
              <a:solidFill>
                <a:srgbClr val="002060"/>
              </a:solidFill>
              <a:cs typeface="Calibri" pitchFamily="34" charset="0"/>
            </a:endParaRPr>
          </a:p>
          <a:p>
            <a:pPr marL="285750" lvl="1" indent="-285750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bg-BG" sz="1400" b="1" dirty="0" smtClean="0">
                <a:solidFill>
                  <a:srgbClr val="002060"/>
                </a:solidFill>
                <a:cs typeface="Calibri" pitchFamily="34" charset="0"/>
              </a:rPr>
              <a:t>Допустими дейности: </a:t>
            </a:r>
          </a:p>
          <a:p>
            <a:pPr marL="171450" lvl="1" indent="-171450" algn="just" defTabSz="912813" eaLnBrk="0" hangingPunct="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r>
              <a:rPr lang="ru-RU" sz="1400" dirty="0" err="1">
                <a:solidFill>
                  <a:srgbClr val="002060"/>
                </a:solidFill>
                <a:cs typeface="Calibri" pitchFamily="34" charset="0"/>
              </a:rPr>
              <a:t>п</a:t>
            </a:r>
            <a:r>
              <a:rPr lang="ru-RU" sz="1400" dirty="0" err="1" smtClean="0">
                <a:solidFill>
                  <a:srgbClr val="002060"/>
                </a:solidFill>
                <a:cs typeface="Calibri" pitchFamily="34" charset="0"/>
              </a:rPr>
              <a:t>ридобиване</a:t>
            </a:r>
            <a:r>
              <a:rPr lang="ru-RU" sz="1400" dirty="0" smtClean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1400" dirty="0">
                <a:solidFill>
                  <a:srgbClr val="002060"/>
                </a:solidFill>
                <a:cs typeface="Calibri" pitchFamily="34" charset="0"/>
              </a:rPr>
              <a:t>на ДМА, необходими за </a:t>
            </a:r>
            <a:r>
              <a:rPr lang="ru-RU" sz="1400" dirty="0" err="1">
                <a:solidFill>
                  <a:srgbClr val="002060"/>
                </a:solidFill>
                <a:cs typeface="Calibri" pitchFamily="34" charset="0"/>
              </a:rPr>
              <a:t>внедряване</a:t>
            </a:r>
            <a:r>
              <a:rPr lang="ru-RU" sz="1400" dirty="0">
                <a:solidFill>
                  <a:srgbClr val="002060"/>
                </a:solidFill>
                <a:cs typeface="Calibri" pitchFamily="34" charset="0"/>
              </a:rPr>
              <a:t> на </a:t>
            </a:r>
            <a:r>
              <a:rPr lang="ru-RU" sz="1400" dirty="0" err="1" smtClean="0">
                <a:solidFill>
                  <a:srgbClr val="002060"/>
                </a:solidFill>
                <a:cs typeface="Calibri" pitchFamily="34" charset="0"/>
              </a:rPr>
              <a:t>иновацията</a:t>
            </a:r>
            <a:r>
              <a:rPr lang="ru-RU" sz="1400" dirty="0">
                <a:solidFill>
                  <a:srgbClr val="002060"/>
                </a:solidFill>
                <a:cs typeface="Calibri" pitchFamily="34" charset="0"/>
              </a:rPr>
              <a:t>;</a:t>
            </a:r>
          </a:p>
          <a:p>
            <a:pPr marL="171450" lvl="1" indent="-171450" algn="just" defTabSz="912813" eaLnBrk="0" hangingPunct="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r>
              <a:rPr lang="ru-RU" sz="1400" dirty="0" err="1">
                <a:solidFill>
                  <a:srgbClr val="002060"/>
                </a:solidFill>
                <a:cs typeface="Calibri" pitchFamily="34" charset="0"/>
              </a:rPr>
              <a:t>п</a:t>
            </a:r>
            <a:r>
              <a:rPr lang="ru-RU" sz="1400" dirty="0" err="1" smtClean="0">
                <a:solidFill>
                  <a:srgbClr val="002060"/>
                </a:solidFill>
                <a:cs typeface="Calibri" pitchFamily="34" charset="0"/>
              </a:rPr>
              <a:t>ридобиване</a:t>
            </a:r>
            <a:r>
              <a:rPr lang="ru-RU" sz="1400" dirty="0" smtClean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1400" dirty="0">
                <a:solidFill>
                  <a:srgbClr val="002060"/>
                </a:solidFill>
                <a:cs typeface="Calibri" pitchFamily="34" charset="0"/>
              </a:rPr>
              <a:t>на ДНА, необходими за </a:t>
            </a:r>
            <a:r>
              <a:rPr lang="ru-RU" sz="1400" dirty="0" err="1">
                <a:solidFill>
                  <a:srgbClr val="002060"/>
                </a:solidFill>
                <a:cs typeface="Calibri" pitchFamily="34" charset="0"/>
              </a:rPr>
              <a:t>внедряване</a:t>
            </a:r>
            <a:r>
              <a:rPr lang="ru-RU" sz="1400" dirty="0">
                <a:solidFill>
                  <a:srgbClr val="002060"/>
                </a:solidFill>
                <a:cs typeface="Calibri" pitchFamily="34" charset="0"/>
              </a:rPr>
              <a:t> на </a:t>
            </a:r>
            <a:r>
              <a:rPr lang="ru-RU" sz="1400" dirty="0" err="1" smtClean="0">
                <a:solidFill>
                  <a:srgbClr val="002060"/>
                </a:solidFill>
                <a:cs typeface="Calibri" pitchFamily="34" charset="0"/>
              </a:rPr>
              <a:t>иновацията</a:t>
            </a:r>
            <a:r>
              <a:rPr lang="ru-RU" sz="1400" dirty="0" smtClean="0">
                <a:solidFill>
                  <a:srgbClr val="002060"/>
                </a:solidFill>
                <a:cs typeface="Calibri" pitchFamily="34" charset="0"/>
              </a:rPr>
              <a:t>;</a:t>
            </a:r>
            <a:endParaRPr lang="ru-RU" sz="1400" dirty="0">
              <a:solidFill>
                <a:srgbClr val="002060"/>
              </a:solidFill>
              <a:cs typeface="Calibri" pitchFamily="34" charset="0"/>
            </a:endParaRPr>
          </a:p>
          <a:p>
            <a:pPr marL="171450" lvl="1" indent="-171450" algn="just" defTabSz="912813" eaLnBrk="0" hangingPunct="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r>
              <a:rPr lang="ru-RU" sz="1400" dirty="0" err="1">
                <a:solidFill>
                  <a:srgbClr val="002060"/>
                </a:solidFill>
                <a:cs typeface="Calibri" pitchFamily="34" charset="0"/>
              </a:rPr>
              <a:t>к</a:t>
            </a:r>
            <a:r>
              <a:rPr lang="ru-RU" sz="1400" dirty="0" err="1" smtClean="0">
                <a:solidFill>
                  <a:srgbClr val="002060"/>
                </a:solidFill>
                <a:cs typeface="Calibri" pitchFamily="34" charset="0"/>
              </a:rPr>
              <a:t>онсултантски</a:t>
            </a:r>
            <a:r>
              <a:rPr lang="ru-RU" sz="1400" dirty="0" smtClean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1400" dirty="0">
                <a:solidFill>
                  <a:srgbClr val="002060"/>
                </a:solidFill>
                <a:cs typeface="Calibri" pitchFamily="34" charset="0"/>
              </a:rPr>
              <a:t>и </a:t>
            </a:r>
            <a:r>
              <a:rPr lang="ru-RU" sz="1400" dirty="0" err="1">
                <a:solidFill>
                  <a:srgbClr val="002060"/>
                </a:solidFill>
                <a:cs typeface="Calibri" pitchFamily="34" charset="0"/>
              </a:rPr>
              <a:t>помощни</a:t>
            </a:r>
            <a:r>
              <a:rPr lang="ru-RU" sz="1400" dirty="0">
                <a:solidFill>
                  <a:srgbClr val="002060"/>
                </a:solidFill>
                <a:cs typeface="Calibri" pitchFamily="34" charset="0"/>
              </a:rPr>
              <a:t> услуги в подкрепа на </a:t>
            </a:r>
            <a:r>
              <a:rPr lang="ru-RU" sz="1400" dirty="0" err="1" smtClean="0">
                <a:solidFill>
                  <a:srgbClr val="002060"/>
                </a:solidFill>
                <a:cs typeface="Calibri" pitchFamily="34" charset="0"/>
              </a:rPr>
              <a:t>иновациите</a:t>
            </a:r>
            <a:r>
              <a:rPr lang="ru-RU" sz="1400" dirty="0" smtClean="0">
                <a:solidFill>
                  <a:srgbClr val="002060"/>
                </a:solidFill>
                <a:cs typeface="Calibri" pitchFamily="34" charset="0"/>
              </a:rPr>
              <a:t>.</a:t>
            </a:r>
            <a:endParaRPr lang="ru-RU" sz="1400" dirty="0">
              <a:solidFill>
                <a:srgbClr val="002060"/>
              </a:solidFill>
              <a:cs typeface="Calibri" pitchFamily="34" charset="0"/>
            </a:endParaRP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endParaRPr lang="ru-RU" sz="1200" dirty="0" smtClean="0">
              <a:solidFill>
                <a:srgbClr val="000000"/>
              </a:solidFill>
            </a:endParaRPr>
          </a:p>
          <a:p>
            <a:pPr marL="265112" lvl="1" defTabSz="912813" eaLnBrk="0" hangingPunct="0">
              <a:lnSpc>
                <a:spcPct val="90000"/>
              </a:lnSpc>
              <a:spcBef>
                <a:spcPts val="600"/>
              </a:spcBef>
              <a:tabLst>
                <a:tab pos="542925" algn="l"/>
              </a:tabLst>
              <a:defRPr/>
            </a:pPr>
            <a:endParaRPr lang="ru-RU" sz="1400" dirty="0" smtClean="0">
              <a:solidFill>
                <a:srgbClr val="000000"/>
              </a:solidFill>
              <a:latin typeface="Trebuchet MS" panose="020B0603020202020204" pitchFamily="34" charset="0"/>
            </a:endParaRPr>
          </a:p>
          <a:p>
            <a:pPr marL="271463" lvl="1" indent="-271463" defTabSz="912813" eaLnBrk="0" hangingPunct="0">
              <a:lnSpc>
                <a:spcPct val="90000"/>
              </a:lnSpc>
              <a:spcBef>
                <a:spcPct val="20000"/>
              </a:spcBef>
              <a:buFontTx/>
              <a:buBlip>
                <a:blip r:embed="rId8"/>
              </a:buBlip>
              <a:defRPr/>
            </a:pPr>
            <a:endParaRPr lang="ru-RU" sz="1400" dirty="0">
              <a:solidFill>
                <a:srgbClr val="000000"/>
              </a:solidFill>
              <a:latin typeface="Trebuchet MS" panose="020B0603020202020204" pitchFamily="34" charset="0"/>
            </a:endParaRPr>
          </a:p>
          <a:p>
            <a:pPr marL="271463" lvl="1" indent="-271463" defTabSz="912813" eaLnBrk="0" hangingPunct="0">
              <a:lnSpc>
                <a:spcPct val="90000"/>
              </a:lnSpc>
              <a:spcBef>
                <a:spcPct val="20000"/>
              </a:spcBef>
              <a:buFontTx/>
              <a:buBlip>
                <a:blip r:embed="rId8"/>
              </a:buBlip>
              <a:defRPr/>
            </a:pPr>
            <a:endParaRPr lang="ru-RU" sz="1400" dirty="0">
              <a:solidFill>
                <a:srgbClr val="000000"/>
              </a:solidFill>
              <a:latin typeface="Trebuchet MS" panose="020B0603020202020204" pitchFamily="34" charset="0"/>
            </a:endParaRPr>
          </a:p>
          <a:p>
            <a:pPr marL="271463" lvl="1" indent="-271463" defTabSz="912813" eaLnBrk="0" hangingPunct="0">
              <a:lnSpc>
                <a:spcPct val="90000"/>
              </a:lnSpc>
              <a:spcBef>
                <a:spcPct val="20000"/>
              </a:spcBef>
              <a:buFontTx/>
              <a:buBlip>
                <a:blip r:embed="rId8"/>
              </a:buBlip>
              <a:defRPr/>
            </a:pPr>
            <a:endParaRPr lang="en-US" sz="1400" b="1" kern="0" dirty="0">
              <a:solidFill>
                <a:srgbClr val="000000"/>
              </a:solidFill>
              <a:latin typeface="Trebuchet MS" panose="020B060302020202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061097" y="3105312"/>
            <a:ext cx="3721395" cy="3404669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90488" tIns="91440" rIns="90488" bIns="91440"/>
          <a:lstStyle/>
          <a:p>
            <a:pPr marL="285750" lvl="1" indent="-285750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endParaRPr lang="ru-RU" sz="1400" dirty="0" smtClean="0">
              <a:solidFill>
                <a:srgbClr val="002060"/>
              </a:solidFill>
              <a:cs typeface="Calibri" pitchFamily="34" charset="0"/>
            </a:endParaRPr>
          </a:p>
          <a:p>
            <a:pPr marL="285750" lvl="1" indent="-285750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ru-RU" sz="1400" dirty="0" err="1" smtClean="0">
                <a:solidFill>
                  <a:srgbClr val="002060"/>
                </a:solidFill>
                <a:cs typeface="Calibri" pitchFamily="34" charset="0"/>
              </a:rPr>
              <a:t>Инвестиционни</a:t>
            </a:r>
            <a:r>
              <a:rPr lang="ru-RU" sz="1400" dirty="0" smtClean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1400" dirty="0">
                <a:solidFill>
                  <a:srgbClr val="002060"/>
                </a:solidFill>
                <a:cs typeface="Calibri" pitchFamily="34" charset="0"/>
              </a:rPr>
              <a:t>разходи (ДМА и </a:t>
            </a:r>
            <a:r>
              <a:rPr lang="ru-RU" sz="1400" dirty="0" smtClean="0">
                <a:solidFill>
                  <a:srgbClr val="002060"/>
                </a:solidFill>
                <a:cs typeface="Calibri" pitchFamily="34" charset="0"/>
              </a:rPr>
              <a:t>ДНА)</a:t>
            </a:r>
          </a:p>
          <a:p>
            <a:pPr marL="285750" lvl="1" indent="-285750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ru-RU" sz="1400" dirty="0" smtClean="0">
                <a:solidFill>
                  <a:srgbClr val="002060"/>
                </a:solidFill>
                <a:cs typeface="Calibri" pitchFamily="34" charset="0"/>
              </a:rPr>
              <a:t>Разходи </a:t>
            </a:r>
            <a:r>
              <a:rPr lang="ru-RU" sz="1400" dirty="0">
                <a:solidFill>
                  <a:srgbClr val="002060"/>
                </a:solidFill>
                <a:cs typeface="Calibri" pitchFamily="34" charset="0"/>
              </a:rPr>
              <a:t>за </a:t>
            </a:r>
            <a:r>
              <a:rPr lang="ru-RU" sz="1400" dirty="0" smtClean="0">
                <a:solidFill>
                  <a:srgbClr val="002060"/>
                </a:solidFill>
                <a:cs typeface="Calibri" pitchFamily="34" charset="0"/>
              </a:rPr>
              <a:t>услуги</a:t>
            </a:r>
            <a:endParaRPr lang="ru-RU" sz="1400" dirty="0">
              <a:solidFill>
                <a:srgbClr val="002060"/>
              </a:solidFill>
              <a:cs typeface="Calibri" pitchFamily="34" charset="0"/>
            </a:endParaRPr>
          </a:p>
          <a:p>
            <a:pPr marL="285750" lvl="1" indent="-285750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endParaRPr lang="ru-RU" sz="1400" dirty="0" smtClean="0">
              <a:solidFill>
                <a:srgbClr val="002060"/>
              </a:solidFill>
              <a:cs typeface="Calibri" pitchFamily="34" charset="0"/>
            </a:endParaRP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1400" b="1" dirty="0" smtClean="0">
                <a:solidFill>
                  <a:srgbClr val="002060"/>
                </a:solidFill>
                <a:cs typeface="Calibri" pitchFamily="34" charset="0"/>
              </a:rPr>
              <a:t>Минимален размер на помощта: </a:t>
            </a:r>
            <a:r>
              <a:rPr lang="ru-RU" sz="1400" dirty="0" smtClean="0">
                <a:solidFill>
                  <a:srgbClr val="002060"/>
                </a:solidFill>
                <a:cs typeface="Calibri" pitchFamily="34" charset="0"/>
              </a:rPr>
              <a:t>100 000 лв. </a:t>
            </a: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endParaRPr lang="ru-RU" sz="1400" b="1" dirty="0" smtClean="0">
              <a:solidFill>
                <a:srgbClr val="002060"/>
              </a:solidFill>
              <a:cs typeface="Calibri" pitchFamily="34" charset="0"/>
            </a:endParaRP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1400" b="1" dirty="0" smtClean="0">
                <a:solidFill>
                  <a:srgbClr val="002060"/>
                </a:solidFill>
                <a:cs typeface="Calibri" pitchFamily="34" charset="0"/>
              </a:rPr>
              <a:t>Максимален размер на помощта:</a:t>
            </a:r>
            <a:r>
              <a:rPr lang="ru-RU" sz="1400" dirty="0" smtClean="0">
                <a:solidFill>
                  <a:srgbClr val="002060"/>
                </a:solidFill>
                <a:cs typeface="Calibri" pitchFamily="34" charset="0"/>
              </a:rPr>
              <a:t> </a:t>
            </a:r>
            <a:endParaRPr lang="ru-RU" sz="1400" dirty="0">
              <a:solidFill>
                <a:srgbClr val="002060"/>
              </a:solidFill>
              <a:cs typeface="Calibri" pitchFamily="34" charset="0"/>
            </a:endParaRP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1400" dirty="0" smtClean="0">
                <a:solidFill>
                  <a:srgbClr val="002060"/>
                </a:solidFill>
                <a:cs typeface="Calibri" pitchFamily="34" charset="0"/>
              </a:rPr>
              <a:t>- микро </a:t>
            </a:r>
            <a:r>
              <a:rPr lang="ru-RU" sz="1400" dirty="0">
                <a:solidFill>
                  <a:srgbClr val="002060"/>
                </a:solidFill>
                <a:cs typeface="Calibri" pitchFamily="34" charset="0"/>
              </a:rPr>
              <a:t>и малки </a:t>
            </a:r>
            <a:r>
              <a:rPr lang="ru-RU" sz="1400" dirty="0" smtClean="0">
                <a:solidFill>
                  <a:srgbClr val="002060"/>
                </a:solidFill>
                <a:cs typeface="Calibri" pitchFamily="34" charset="0"/>
              </a:rPr>
              <a:t>предприятия: 500 </a:t>
            </a:r>
            <a:r>
              <a:rPr lang="ru-RU" sz="1400" dirty="0">
                <a:solidFill>
                  <a:srgbClr val="002060"/>
                </a:solidFill>
                <a:cs typeface="Calibri" pitchFamily="34" charset="0"/>
              </a:rPr>
              <a:t>000 лв</a:t>
            </a:r>
            <a:r>
              <a:rPr lang="ru-RU" sz="1400" dirty="0" smtClean="0">
                <a:solidFill>
                  <a:srgbClr val="002060"/>
                </a:solidFill>
                <a:cs typeface="Calibri" pitchFamily="34" charset="0"/>
              </a:rPr>
              <a:t>.</a:t>
            </a:r>
            <a:endParaRPr lang="ru-RU" sz="1400" dirty="0">
              <a:solidFill>
                <a:srgbClr val="002060"/>
              </a:solidFill>
              <a:cs typeface="Calibri" pitchFamily="34" charset="0"/>
            </a:endParaRP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1400" dirty="0" smtClean="0">
                <a:solidFill>
                  <a:srgbClr val="002060"/>
                </a:solidFill>
                <a:cs typeface="Calibri" pitchFamily="34" charset="0"/>
              </a:rPr>
              <a:t>- </a:t>
            </a:r>
            <a:r>
              <a:rPr lang="ru-RU" sz="1400" dirty="0" err="1" smtClean="0">
                <a:solidFill>
                  <a:srgbClr val="002060"/>
                </a:solidFill>
                <a:cs typeface="Calibri" pitchFamily="34" charset="0"/>
              </a:rPr>
              <a:t>средни</a:t>
            </a:r>
            <a:r>
              <a:rPr lang="ru-RU" sz="1400" dirty="0" smtClean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1400" dirty="0">
                <a:solidFill>
                  <a:srgbClr val="002060"/>
                </a:solidFill>
                <a:cs typeface="Calibri" pitchFamily="34" charset="0"/>
              </a:rPr>
              <a:t>предприятия: 750 000 лв</a:t>
            </a:r>
            <a:r>
              <a:rPr lang="ru-RU" sz="1400" dirty="0" smtClean="0">
                <a:solidFill>
                  <a:srgbClr val="002060"/>
                </a:solidFill>
                <a:cs typeface="Calibri" pitchFamily="34" charset="0"/>
              </a:rPr>
              <a:t>.</a:t>
            </a:r>
            <a:endParaRPr lang="ru-RU" sz="1400" dirty="0">
              <a:solidFill>
                <a:srgbClr val="002060"/>
              </a:solidFill>
              <a:cs typeface="Calibri" pitchFamily="34" charset="0"/>
            </a:endParaRP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1400" dirty="0" smtClean="0">
                <a:solidFill>
                  <a:srgbClr val="002060"/>
                </a:solidFill>
                <a:cs typeface="Calibri" pitchFamily="34" charset="0"/>
              </a:rPr>
              <a:t>- </a:t>
            </a:r>
            <a:r>
              <a:rPr lang="ru-RU" sz="1400" dirty="0" err="1" smtClean="0">
                <a:solidFill>
                  <a:srgbClr val="002060"/>
                </a:solidFill>
                <a:cs typeface="Calibri" pitchFamily="34" charset="0"/>
              </a:rPr>
              <a:t>големи</a:t>
            </a:r>
            <a:r>
              <a:rPr lang="ru-RU" sz="1400" dirty="0" smtClean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1400" dirty="0">
                <a:solidFill>
                  <a:srgbClr val="002060"/>
                </a:solidFill>
                <a:cs typeface="Calibri" pitchFamily="34" charset="0"/>
              </a:rPr>
              <a:t>предприятия: 1 000 000 лв.</a:t>
            </a: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1400" dirty="0" smtClean="0">
                <a:solidFill>
                  <a:srgbClr val="002060"/>
                </a:solidFill>
                <a:cs typeface="Calibri" pitchFamily="34" charset="0"/>
              </a:rPr>
              <a:t>  </a:t>
            </a: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1400" b="1" dirty="0" smtClean="0">
                <a:solidFill>
                  <a:srgbClr val="002060"/>
                </a:solidFill>
                <a:cs typeface="Calibri" pitchFamily="34" charset="0"/>
              </a:rPr>
              <a:t>Дата на </a:t>
            </a:r>
            <a:r>
              <a:rPr lang="ru-RU" sz="1400" b="1" dirty="0" err="1" smtClean="0">
                <a:solidFill>
                  <a:srgbClr val="002060"/>
                </a:solidFill>
                <a:cs typeface="Calibri" pitchFamily="34" charset="0"/>
              </a:rPr>
              <a:t>обявяване</a:t>
            </a:r>
            <a:r>
              <a:rPr lang="ru-RU" sz="1400" b="1" dirty="0" smtClean="0">
                <a:solidFill>
                  <a:srgbClr val="002060"/>
                </a:solidFill>
                <a:cs typeface="Calibri" pitchFamily="34" charset="0"/>
              </a:rPr>
              <a:t>: </a:t>
            </a:r>
            <a:r>
              <a:rPr lang="bg-BG" sz="1400" dirty="0">
                <a:solidFill>
                  <a:srgbClr val="002060"/>
                </a:solidFill>
                <a:cs typeface="Calibri" pitchFamily="34" charset="0"/>
              </a:rPr>
              <a:t>с</a:t>
            </a:r>
            <a:r>
              <a:rPr lang="bg-BG" sz="1400" dirty="0" smtClean="0">
                <a:solidFill>
                  <a:srgbClr val="002060"/>
                </a:solidFill>
                <a:cs typeface="Calibri" pitchFamily="34" charset="0"/>
              </a:rPr>
              <a:t>ептември </a:t>
            </a:r>
            <a:r>
              <a:rPr lang="ru-RU" sz="1400" dirty="0" smtClean="0">
                <a:solidFill>
                  <a:srgbClr val="002060"/>
                </a:solidFill>
                <a:cs typeface="Calibri" pitchFamily="34" charset="0"/>
              </a:rPr>
              <a:t>2019 г. </a:t>
            </a:r>
            <a:endParaRPr lang="ru-RU" sz="1400" dirty="0">
              <a:solidFill>
                <a:srgbClr val="002060"/>
              </a:solidFill>
              <a:cs typeface="Calibri" pitchFamily="34" charset="0"/>
            </a:endParaRP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endParaRPr lang="ru-RU" sz="1400" dirty="0">
              <a:solidFill>
                <a:srgbClr val="000000"/>
              </a:solidFill>
              <a:latin typeface="Trebuchet MS" panose="020B0603020202020204" pitchFamily="34" charset="0"/>
            </a:endParaRPr>
          </a:p>
          <a:p>
            <a:pPr marL="271463" lvl="1" indent="-271463" defTabSz="912813" eaLnBrk="0" hangingPunct="0">
              <a:lnSpc>
                <a:spcPct val="90000"/>
              </a:lnSpc>
              <a:spcBef>
                <a:spcPct val="20000"/>
              </a:spcBef>
              <a:buFontTx/>
              <a:buBlip>
                <a:blip r:embed="rId8"/>
              </a:buBlip>
              <a:defRPr/>
            </a:pPr>
            <a:endParaRPr lang="en-US" sz="1400" kern="0" dirty="0">
              <a:solidFill>
                <a:sysClr val="windowText" lastClr="000000"/>
              </a:solidFill>
              <a:latin typeface="Trebuchet MS" panose="020B060302020202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10363" y="2755475"/>
            <a:ext cx="3880884" cy="34983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0488" tIns="91440" rIns="90488" bIns="91440" anchor="ctr"/>
          <a:lstStyle/>
          <a:p>
            <a:pPr algn="ctr" eaLnBrk="0" hangingPunct="0">
              <a:lnSpc>
                <a:spcPct val="90000"/>
              </a:lnSpc>
              <a:defRPr/>
            </a:pPr>
            <a:r>
              <a:rPr lang="bg-BG" sz="1600" b="1" kern="0" dirty="0" smtClean="0">
                <a:solidFill>
                  <a:srgbClr val="002060"/>
                </a:solidFill>
                <a:cs typeface="Calibri" panose="020F0502020204030204" pitchFamily="34" charset="0"/>
              </a:rPr>
              <a:t>Допустими кандидати/дейности </a:t>
            </a:r>
            <a:endParaRPr lang="en-US" sz="1600" b="1" kern="0" dirty="0">
              <a:solidFill>
                <a:srgbClr val="002060"/>
              </a:solidFill>
              <a:cs typeface="Calibri" panose="020F0502020204030204" pitchFamily="34" charset="0"/>
            </a:endParaRPr>
          </a:p>
        </p:txBody>
      </p:sp>
      <p:sp>
        <p:nvSpPr>
          <p:cNvPr id="9" name="Rectangle 5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061098" y="2755475"/>
            <a:ext cx="3721394" cy="3498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0488" tIns="91440" rIns="90488" bIns="91440" anchor="ctr"/>
          <a:lstStyle/>
          <a:p>
            <a:pPr algn="ctr" eaLnBrk="0" hangingPunct="0">
              <a:lnSpc>
                <a:spcPct val="90000"/>
              </a:lnSpc>
              <a:defRPr/>
            </a:pPr>
            <a:r>
              <a:rPr lang="bg-BG" sz="1600" b="1" kern="0" dirty="0" smtClean="0">
                <a:solidFill>
                  <a:srgbClr val="002060"/>
                </a:solidFill>
                <a:cs typeface="Calibri" pitchFamily="34" charset="0"/>
              </a:rPr>
              <a:t>Допустими разходи </a:t>
            </a:r>
            <a:endParaRPr lang="en-US" sz="1600" b="1" kern="0" dirty="0">
              <a:solidFill>
                <a:srgbClr val="002060"/>
              </a:solidFill>
              <a:cs typeface="Calibri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10363" y="1672340"/>
            <a:ext cx="8272130" cy="81406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spcBef>
                <a:spcPct val="35000"/>
              </a:spcBef>
              <a:buClr>
                <a:srgbClr val="1F497D"/>
              </a:buClr>
              <a:buSzPct val="110000"/>
              <a:defRPr/>
            </a:pPr>
            <a:r>
              <a:rPr lang="ru-RU" sz="1400" b="1" kern="0" dirty="0" err="1">
                <a:solidFill>
                  <a:srgbClr val="002060"/>
                </a:solidFill>
                <a:cs typeface="Calibri" panose="020F0502020204030204" pitchFamily="34" charset="0"/>
              </a:rPr>
              <a:t>Основна</a:t>
            </a:r>
            <a:r>
              <a:rPr lang="ru-RU" sz="1400" b="1" kern="0" dirty="0">
                <a:solidFill>
                  <a:srgbClr val="002060"/>
                </a:solidFill>
                <a:cs typeface="Calibri" panose="020F0502020204030204" pitchFamily="34" charset="0"/>
              </a:rPr>
              <a:t> цел:</a:t>
            </a:r>
            <a:r>
              <a:rPr lang="ru-RU" sz="1400" kern="0" dirty="0">
                <a:solidFill>
                  <a:srgbClr val="002060"/>
                </a:solidFill>
                <a:cs typeface="Calibri" panose="020F0502020204030204" pitchFamily="34" charset="0"/>
              </a:rPr>
              <a:t> </a:t>
            </a:r>
            <a:r>
              <a:rPr lang="ru-RU" sz="1400" kern="0" dirty="0" err="1">
                <a:solidFill>
                  <a:srgbClr val="002060"/>
                </a:solidFill>
                <a:cs typeface="Calibri" panose="020F0502020204030204" pitchFamily="34" charset="0"/>
              </a:rPr>
              <a:t>Предоставяне</a:t>
            </a:r>
            <a:r>
              <a:rPr lang="ru-RU" sz="1400" kern="0" dirty="0">
                <a:solidFill>
                  <a:srgbClr val="002060"/>
                </a:solidFill>
                <a:cs typeface="Calibri" panose="020F0502020204030204" pitchFamily="34" charset="0"/>
              </a:rPr>
              <a:t> на </a:t>
            </a:r>
            <a:r>
              <a:rPr lang="ru-RU" sz="1400" kern="0" dirty="0" err="1">
                <a:solidFill>
                  <a:srgbClr val="002060"/>
                </a:solidFill>
                <a:cs typeface="Calibri" panose="020F0502020204030204" pitchFamily="34" charset="0"/>
              </a:rPr>
              <a:t>фокусирана</a:t>
            </a:r>
            <a:r>
              <a:rPr lang="ru-RU" sz="1400" kern="0" dirty="0">
                <a:solidFill>
                  <a:srgbClr val="002060"/>
                </a:solidFill>
                <a:cs typeface="Calibri" panose="020F0502020204030204" pitchFamily="34" charset="0"/>
              </a:rPr>
              <a:t> подкрепа на </a:t>
            </a:r>
            <a:r>
              <a:rPr lang="ru-RU" sz="1400" kern="0" dirty="0" err="1">
                <a:solidFill>
                  <a:srgbClr val="002060"/>
                </a:solidFill>
                <a:cs typeface="Calibri" panose="020F0502020204030204" pitchFamily="34" charset="0"/>
              </a:rPr>
              <a:t>съществуващи</a:t>
            </a:r>
            <a:r>
              <a:rPr lang="ru-RU" sz="1400" kern="0" dirty="0">
                <a:solidFill>
                  <a:srgbClr val="002060"/>
                </a:solidFill>
                <a:cs typeface="Calibri" panose="020F0502020204030204" pitchFamily="34" charset="0"/>
              </a:rPr>
              <a:t> предприятия за </a:t>
            </a:r>
            <a:r>
              <a:rPr lang="ru-RU" sz="1400" kern="0" dirty="0" err="1">
                <a:solidFill>
                  <a:srgbClr val="002060"/>
                </a:solidFill>
                <a:cs typeface="Calibri" panose="020F0502020204030204" pitchFamily="34" charset="0"/>
              </a:rPr>
              <a:t>внедряване</a:t>
            </a:r>
            <a:r>
              <a:rPr lang="ru-RU" sz="1400" kern="0" dirty="0">
                <a:solidFill>
                  <a:srgbClr val="002060"/>
                </a:solidFill>
                <a:cs typeface="Calibri" panose="020F0502020204030204" pitchFamily="34" charset="0"/>
              </a:rPr>
              <a:t> на </a:t>
            </a:r>
            <a:r>
              <a:rPr lang="ru-RU" sz="1400" kern="0" dirty="0" err="1">
                <a:solidFill>
                  <a:srgbClr val="002060"/>
                </a:solidFill>
                <a:cs typeface="Calibri" panose="020F0502020204030204" pitchFamily="34" charset="0"/>
              </a:rPr>
              <a:t>иновации</a:t>
            </a:r>
            <a:r>
              <a:rPr lang="ru-RU" sz="1400" kern="0" dirty="0">
                <a:solidFill>
                  <a:srgbClr val="002060"/>
                </a:solidFill>
                <a:cs typeface="Calibri" panose="020F0502020204030204" pitchFamily="34" charset="0"/>
              </a:rPr>
              <a:t> в </a:t>
            </a:r>
            <a:r>
              <a:rPr lang="ru-RU" sz="1400" kern="0" dirty="0" err="1">
                <a:solidFill>
                  <a:srgbClr val="002060"/>
                </a:solidFill>
                <a:cs typeface="Calibri" panose="020F0502020204030204" pitchFamily="34" charset="0"/>
              </a:rPr>
              <a:t>посока</a:t>
            </a:r>
            <a:r>
              <a:rPr lang="ru-RU" sz="1400" kern="0" dirty="0">
                <a:solidFill>
                  <a:srgbClr val="002060"/>
                </a:solidFill>
                <a:cs typeface="Calibri" panose="020F0502020204030204" pitchFamily="34" charset="0"/>
              </a:rPr>
              <a:t> </a:t>
            </a:r>
            <a:r>
              <a:rPr lang="ru-RU" sz="1400" kern="0" dirty="0" err="1">
                <a:solidFill>
                  <a:srgbClr val="002060"/>
                </a:solidFill>
                <a:cs typeface="Calibri" panose="020F0502020204030204" pitchFamily="34" charset="0"/>
              </a:rPr>
              <a:t>подпомагане</a:t>
            </a:r>
            <a:r>
              <a:rPr lang="ru-RU" sz="1400" kern="0" dirty="0">
                <a:solidFill>
                  <a:srgbClr val="002060"/>
                </a:solidFill>
                <a:cs typeface="Calibri" panose="020F0502020204030204" pitchFamily="34" charset="0"/>
              </a:rPr>
              <a:t> на </a:t>
            </a:r>
            <a:r>
              <a:rPr lang="ru-RU" sz="1400" kern="0" dirty="0" err="1">
                <a:solidFill>
                  <a:srgbClr val="002060"/>
                </a:solidFill>
                <a:cs typeface="Calibri" panose="020F0502020204030204" pitchFamily="34" charset="0"/>
              </a:rPr>
              <a:t>процеса</a:t>
            </a:r>
            <a:r>
              <a:rPr lang="ru-RU" sz="1400" kern="0" dirty="0">
                <a:solidFill>
                  <a:srgbClr val="002060"/>
                </a:solidFill>
                <a:cs typeface="Calibri" panose="020F0502020204030204" pitchFamily="34" charset="0"/>
              </a:rPr>
              <a:t> на комерсиализация на нови продукти и услуги</a:t>
            </a:r>
            <a:r>
              <a:rPr lang="ru-RU" sz="1400" kern="0" dirty="0" smtClean="0">
                <a:solidFill>
                  <a:srgbClr val="002060"/>
                </a:solidFill>
                <a:cs typeface="Calibri" panose="020F0502020204030204" pitchFamily="34" charset="0"/>
              </a:rPr>
              <a:t>.</a:t>
            </a:r>
          </a:p>
          <a:p>
            <a:pPr>
              <a:spcBef>
                <a:spcPct val="35000"/>
              </a:spcBef>
              <a:buClr>
                <a:srgbClr val="1F497D"/>
              </a:buClr>
              <a:buSzPct val="110000"/>
              <a:defRPr/>
            </a:pPr>
            <a:r>
              <a:rPr lang="ru-RU" sz="1400" b="1" kern="0" dirty="0" smtClean="0">
                <a:solidFill>
                  <a:srgbClr val="002060"/>
                </a:solidFill>
                <a:cs typeface="Calibri" panose="020F0502020204030204" pitchFamily="34" charset="0"/>
              </a:rPr>
              <a:t>Бюджет</a:t>
            </a:r>
            <a:r>
              <a:rPr lang="ru-RU" sz="1400" b="1" kern="0" dirty="0">
                <a:solidFill>
                  <a:srgbClr val="002060"/>
                </a:solidFill>
                <a:cs typeface="Calibri" panose="020F0502020204030204" pitchFamily="34" charset="0"/>
              </a:rPr>
              <a:t>: </a:t>
            </a:r>
            <a:r>
              <a:rPr lang="en-US" sz="1400" kern="0" dirty="0" smtClean="0">
                <a:solidFill>
                  <a:srgbClr val="002060"/>
                </a:solidFill>
                <a:cs typeface="Calibri" panose="020F0502020204030204" pitchFamily="34" charset="0"/>
              </a:rPr>
              <a:t>6</a:t>
            </a:r>
            <a:r>
              <a:rPr lang="ru-RU" sz="1400" kern="0" dirty="0" smtClean="0">
                <a:solidFill>
                  <a:srgbClr val="002060"/>
                </a:solidFill>
                <a:cs typeface="Calibri" panose="020F0502020204030204" pitchFamily="34" charset="0"/>
              </a:rPr>
              <a:t>0 </a:t>
            </a:r>
            <a:r>
              <a:rPr lang="ru-RU" sz="1400" kern="0" dirty="0" err="1" smtClean="0">
                <a:solidFill>
                  <a:srgbClr val="002060"/>
                </a:solidFill>
                <a:cs typeface="Calibri" panose="020F0502020204030204" pitchFamily="34" charset="0"/>
              </a:rPr>
              <a:t>млн.евро</a:t>
            </a:r>
            <a:r>
              <a:rPr lang="ru-RU" sz="1400" kern="0" dirty="0" smtClean="0">
                <a:solidFill>
                  <a:srgbClr val="002060"/>
                </a:solidFill>
                <a:cs typeface="Calibri" panose="020F0502020204030204" pitchFamily="34" charset="0"/>
              </a:rPr>
              <a:t> (</a:t>
            </a:r>
            <a:r>
              <a:rPr lang="en-US" sz="1400" kern="0" dirty="0" smtClean="0">
                <a:solidFill>
                  <a:srgbClr val="002060"/>
                </a:solidFill>
                <a:cs typeface="Calibri" panose="020F0502020204030204" pitchFamily="34" charset="0"/>
              </a:rPr>
              <a:t>117 349 800</a:t>
            </a:r>
            <a:r>
              <a:rPr lang="ru-RU" sz="1400" kern="0" dirty="0" smtClean="0">
                <a:solidFill>
                  <a:srgbClr val="002060"/>
                </a:solidFill>
                <a:cs typeface="Calibri" panose="020F0502020204030204" pitchFamily="34" charset="0"/>
              </a:rPr>
              <a:t> </a:t>
            </a:r>
            <a:r>
              <a:rPr lang="ru-RU" sz="1400" kern="0" dirty="0">
                <a:solidFill>
                  <a:srgbClr val="002060"/>
                </a:solidFill>
                <a:cs typeface="Calibri" panose="020F0502020204030204" pitchFamily="34" charset="0"/>
              </a:rPr>
              <a:t>лв</a:t>
            </a:r>
            <a:r>
              <a:rPr lang="ru-RU" sz="1400" kern="0" dirty="0" smtClean="0">
                <a:solidFill>
                  <a:srgbClr val="002060"/>
                </a:solidFill>
                <a:cs typeface="Calibri" panose="020F0502020204030204" pitchFamily="34" charset="0"/>
              </a:rPr>
              <a:t>.) </a:t>
            </a:r>
            <a:endParaRPr lang="ru-RU" sz="1400" kern="0" dirty="0">
              <a:solidFill>
                <a:srgbClr val="002060"/>
              </a:solidFill>
              <a:cs typeface="Calibri" panose="020F0502020204030204" pitchFamily="34" charset="0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7900" y="-44498"/>
            <a:ext cx="1085850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510362" y="148442"/>
            <a:ext cx="762753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Планирани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процедури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за 2019 г. в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рамките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на</a:t>
            </a:r>
            <a:endParaRPr lang="en-US" sz="2400" b="1" dirty="0" smtClean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 lvl="0" algn="just"/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ПО 1 „Технологично развитие и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иновации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“ </a:t>
            </a:r>
          </a:p>
        </p:txBody>
      </p:sp>
    </p:spTree>
    <p:extLst>
      <p:ext uri="{BB962C8B-B14F-4D97-AF65-F5344CB8AC3E}">
        <p14:creationId xmlns:p14="http://schemas.microsoft.com/office/powerpoint/2010/main" val="1615204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50127" y="996696"/>
            <a:ext cx="8882236" cy="4575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0488" tIns="91440" rIns="90488" bIns="91440" anchor="ctr"/>
          <a:lstStyle/>
          <a:p>
            <a:pPr algn="ctr">
              <a:lnSpc>
                <a:spcPct val="90000"/>
              </a:lnSpc>
              <a:spcBef>
                <a:spcPct val="0"/>
              </a:spcBef>
              <a:defRPr/>
            </a:pPr>
            <a:r>
              <a:rPr lang="bg-BG" sz="2000" b="1" dirty="0" smtClean="0">
                <a:solidFill>
                  <a:srgbClr val="002060"/>
                </a:solidFill>
                <a:cs typeface="Calibri" pitchFamily="34" charset="0"/>
              </a:rPr>
              <a:t>„Създаване и р</a:t>
            </a:r>
            <a:r>
              <a:rPr lang="ru-RU" sz="2000" b="1" dirty="0" err="1" smtClean="0">
                <a:solidFill>
                  <a:srgbClr val="002060"/>
                </a:solidFill>
                <a:cs typeface="Calibri" pitchFamily="34" charset="0"/>
              </a:rPr>
              <a:t>азвитие</a:t>
            </a:r>
            <a:r>
              <a:rPr lang="ru-RU" sz="2000" b="1" dirty="0" smtClean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2000" b="1" dirty="0">
                <a:solidFill>
                  <a:srgbClr val="002060"/>
                </a:solidFill>
                <a:cs typeface="Calibri" pitchFamily="34" charset="0"/>
              </a:rPr>
              <a:t>на </a:t>
            </a:r>
            <a:r>
              <a:rPr lang="ru-RU" sz="2000" b="1" dirty="0" err="1">
                <a:solidFill>
                  <a:srgbClr val="002060"/>
                </a:solidFill>
                <a:cs typeface="Calibri" pitchFamily="34" charset="0"/>
              </a:rPr>
              <a:t>регионални</a:t>
            </a:r>
            <a:r>
              <a:rPr lang="ru-RU" sz="2000" b="1" dirty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cs typeface="Calibri" pitchFamily="34" charset="0"/>
              </a:rPr>
              <a:t>иновационни</a:t>
            </a:r>
            <a:r>
              <a:rPr lang="ru-RU" sz="2000" b="1" dirty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2000" b="1" dirty="0" err="1" smtClean="0">
                <a:solidFill>
                  <a:srgbClr val="002060"/>
                </a:solidFill>
                <a:cs typeface="Calibri" pitchFamily="34" charset="0"/>
              </a:rPr>
              <a:t>центрове</a:t>
            </a:r>
            <a:r>
              <a:rPr lang="ru-RU" sz="2000" b="1" dirty="0" smtClean="0">
                <a:solidFill>
                  <a:srgbClr val="002060"/>
                </a:solidFill>
                <a:cs typeface="Calibri" pitchFamily="34" charset="0"/>
              </a:rPr>
              <a:t> (РИЦ)</a:t>
            </a:r>
            <a:r>
              <a:rPr lang="bg-BG" sz="2000" b="1" dirty="0" smtClean="0">
                <a:solidFill>
                  <a:srgbClr val="002060"/>
                </a:solidFill>
                <a:cs typeface="Calibri" pitchFamily="34" charset="0"/>
              </a:rPr>
              <a:t>“</a:t>
            </a:r>
          </a:p>
        </p:txBody>
      </p:sp>
      <p:sp>
        <p:nvSpPr>
          <p:cNvPr id="6" name="Rectangle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50126" y="2801000"/>
            <a:ext cx="6117323" cy="40570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0488" tIns="91440" rIns="90488" bIns="91440"/>
          <a:lstStyle/>
          <a:p>
            <a:pPr marL="285750" lvl="1" indent="-285750" algn="just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bg-BG" sz="1200" b="1" dirty="0" smtClean="0">
                <a:solidFill>
                  <a:srgbClr val="002060"/>
                </a:solidFill>
                <a:cs typeface="Calibri" pitchFamily="34" charset="0"/>
              </a:rPr>
              <a:t>Допустими кандидати: </a:t>
            </a:r>
            <a:r>
              <a:rPr lang="ru-RU" sz="1200" dirty="0" err="1" smtClean="0">
                <a:solidFill>
                  <a:srgbClr val="002060"/>
                </a:solidFill>
                <a:cs typeface="Calibri" pitchFamily="34" charset="0"/>
              </a:rPr>
              <a:t>обединения</a:t>
            </a:r>
            <a:r>
              <a:rPr lang="ru-RU" sz="1200" dirty="0" smtClean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между предприятия, научи организации, НПО, </a:t>
            </a: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местни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и </a:t>
            </a: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регионални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1200" dirty="0" smtClean="0">
                <a:solidFill>
                  <a:srgbClr val="002060"/>
                </a:solidFill>
                <a:cs typeface="Calibri" pitchFamily="34" charset="0"/>
              </a:rPr>
              <a:t>власти</a:t>
            </a:r>
          </a:p>
          <a:p>
            <a:pPr marL="285750" lvl="1" indent="-285750" algn="just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bg-BG" sz="1200" b="1" dirty="0" smtClean="0">
                <a:solidFill>
                  <a:srgbClr val="002060"/>
                </a:solidFill>
                <a:cs typeface="Calibri" pitchFamily="34" charset="0"/>
              </a:rPr>
              <a:t>Допустими дейности: </a:t>
            </a:r>
          </a:p>
          <a:p>
            <a:pPr marL="171450" lvl="1" indent="-171450" algn="just" defTabSz="912813" eaLnBrk="0" hangingPunct="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Придобиване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на </a:t>
            </a: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изследователско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, </a:t>
            </a: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изпитателно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и </a:t>
            </a:r>
            <a:r>
              <a:rPr lang="ru-RU" sz="1200" dirty="0" smtClean="0">
                <a:solidFill>
                  <a:srgbClr val="002060"/>
                </a:solidFill>
                <a:cs typeface="Calibri" pitchFamily="34" charset="0"/>
              </a:rPr>
              <a:t>др. </a:t>
            </a: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съпътстващо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оборудване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за НИРД;</a:t>
            </a:r>
          </a:p>
          <a:p>
            <a:pPr marL="171450" lvl="1" indent="-171450" algn="just" defTabSz="912813" eaLnBrk="0" hangingPunct="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Придобиване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на </a:t>
            </a: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специализиран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софтуер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(вкл. </a:t>
            </a: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разработване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и </a:t>
            </a: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внедряване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), </a:t>
            </a: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патенти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, </a:t>
            </a: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лицензи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, „ноу хау”, </a:t>
            </a: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търговски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марки и </a:t>
            </a: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др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;</a:t>
            </a:r>
          </a:p>
          <a:p>
            <a:pPr marL="171450" lvl="1" indent="-171450" algn="just" defTabSz="912813" eaLnBrk="0" hangingPunct="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Извършване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на </a:t>
            </a: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ограничени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1200" dirty="0" smtClean="0">
                <a:solidFill>
                  <a:srgbClr val="002060"/>
                </a:solidFill>
                <a:cs typeface="Calibri" pitchFamily="34" charset="0"/>
              </a:rPr>
              <a:t>СМР 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само за </a:t>
            </a: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текущ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1200" dirty="0" smtClean="0">
                <a:solidFill>
                  <a:srgbClr val="002060"/>
                </a:solidFill>
                <a:cs typeface="Calibri" pitchFamily="34" charset="0"/>
              </a:rPr>
              <a:t>ремонт;</a:t>
            </a:r>
          </a:p>
          <a:p>
            <a:pPr marL="171450" lvl="1" indent="-171450" algn="just" defTabSz="912813" eaLnBrk="0" hangingPunct="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r>
              <a:rPr lang="ru-RU" sz="1200" dirty="0" smtClean="0">
                <a:solidFill>
                  <a:srgbClr val="002060"/>
                </a:solidFill>
                <a:cs typeface="Calibri" pitchFamily="34" charset="0"/>
              </a:rPr>
              <a:t>Трансфер 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и широко </a:t>
            </a: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популяризиране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на знания и </a:t>
            </a: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резултати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от </a:t>
            </a: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научните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изследвания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, посредством </a:t>
            </a: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прилагане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на </a:t>
            </a: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принципите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на отворен </a:t>
            </a: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достъп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до научна </a:t>
            </a:r>
            <a:r>
              <a:rPr lang="ru-RU" sz="1200" dirty="0" smtClean="0">
                <a:solidFill>
                  <a:srgbClr val="002060"/>
                </a:solidFill>
                <a:cs typeface="Calibri" pitchFamily="34" charset="0"/>
              </a:rPr>
              <a:t>информация;</a:t>
            </a:r>
            <a:endParaRPr lang="ru-RU" sz="1200" dirty="0">
              <a:solidFill>
                <a:srgbClr val="002060"/>
              </a:solidFill>
              <a:cs typeface="Calibri" pitchFamily="34" charset="0"/>
            </a:endParaRPr>
          </a:p>
          <a:p>
            <a:pPr marL="171450" lvl="1" indent="-171450" algn="just" defTabSz="912813" eaLnBrk="0" hangingPunct="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Защита на </a:t>
            </a: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индустриална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собственост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на </a:t>
            </a: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национално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и международно </a:t>
            </a: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равнище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и </a:t>
            </a: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ползване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на </a:t>
            </a: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необходимата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за </a:t>
            </a: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това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експертна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1200" dirty="0" err="1" smtClean="0">
                <a:solidFill>
                  <a:srgbClr val="002060"/>
                </a:solidFill>
                <a:cs typeface="Calibri" pitchFamily="34" charset="0"/>
              </a:rPr>
              <a:t>помощ</a:t>
            </a:r>
            <a:r>
              <a:rPr lang="ru-RU" sz="1200" dirty="0" smtClean="0">
                <a:solidFill>
                  <a:srgbClr val="002060"/>
                </a:solidFill>
                <a:cs typeface="Calibri" pitchFamily="34" charset="0"/>
              </a:rPr>
              <a:t>;</a:t>
            </a:r>
          </a:p>
          <a:p>
            <a:pPr marL="171450" lvl="1" indent="-171450" algn="just" defTabSz="912813" eaLnBrk="0" hangingPunct="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Закупуване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на </a:t>
            </a: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компютърно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оборудване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и </a:t>
            </a: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софтуер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за </a:t>
            </a: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административни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1200" dirty="0" err="1" smtClean="0">
                <a:solidFill>
                  <a:srgbClr val="002060"/>
                </a:solidFill>
                <a:cs typeface="Calibri" pitchFamily="34" charset="0"/>
              </a:rPr>
              <a:t>нужди</a:t>
            </a:r>
            <a:r>
              <a:rPr lang="ru-RU" sz="1200" dirty="0" smtClean="0">
                <a:solidFill>
                  <a:srgbClr val="002060"/>
                </a:solidFill>
                <a:cs typeface="Calibri" pitchFamily="34" charset="0"/>
              </a:rPr>
              <a:t> на РИЦ;</a:t>
            </a:r>
          </a:p>
          <a:p>
            <a:pPr marL="171450" lvl="1" indent="-171450" algn="just" defTabSz="912813" eaLnBrk="0" hangingPunct="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Акредитация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на </a:t>
            </a: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създадената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в </a:t>
            </a: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рамките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на проекта </a:t>
            </a: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научноизследователска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1200" dirty="0" smtClean="0">
                <a:solidFill>
                  <a:srgbClr val="002060"/>
                </a:solidFill>
                <a:cs typeface="Calibri" pitchFamily="34" charset="0"/>
              </a:rPr>
              <a:t>инфраструктура;</a:t>
            </a:r>
          </a:p>
          <a:p>
            <a:pPr marL="171450" lvl="1" indent="-171450" algn="just" defTabSz="912813" eaLnBrk="0" hangingPunct="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r>
              <a:rPr lang="ru-RU" sz="1200" dirty="0" err="1" smtClean="0">
                <a:solidFill>
                  <a:srgbClr val="002060"/>
                </a:solidFill>
                <a:cs typeface="Calibri" pitchFamily="34" charset="0"/>
              </a:rPr>
              <a:t>Извършване</a:t>
            </a:r>
            <a:r>
              <a:rPr lang="ru-RU" sz="1200" dirty="0" smtClean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на </a:t>
            </a: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проучвания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и </a:t>
            </a: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анализи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(вкл. </a:t>
            </a: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чужди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добри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практики) за </a:t>
            </a: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разработване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на нови технологии и </a:t>
            </a:r>
            <a:r>
              <a:rPr lang="ru-RU" sz="1200" dirty="0" err="1" smtClean="0">
                <a:solidFill>
                  <a:srgbClr val="002060"/>
                </a:solidFill>
                <a:cs typeface="Calibri" pitchFamily="34" charset="0"/>
              </a:rPr>
              <a:t>процеси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;</a:t>
            </a:r>
          </a:p>
          <a:p>
            <a:pPr marL="171450" lvl="1" indent="-171450" algn="just" defTabSz="912813" eaLnBrk="0" hangingPunct="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r>
              <a:rPr lang="ru-RU" sz="1200" dirty="0" err="1" smtClean="0">
                <a:solidFill>
                  <a:srgbClr val="002060"/>
                </a:solidFill>
                <a:cs typeface="Calibri" pitchFamily="34" charset="0"/>
              </a:rPr>
              <a:t>Подпомагане</a:t>
            </a:r>
            <a:r>
              <a:rPr lang="ru-RU" sz="1200" dirty="0" smtClean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създаването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на </a:t>
            </a: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капацитет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на научно-</a:t>
            </a: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изследователския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и </a:t>
            </a: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развоен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екип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;</a:t>
            </a:r>
          </a:p>
          <a:p>
            <a:pPr marL="171450" lvl="1" indent="-171450" algn="just" defTabSz="912813" eaLnBrk="0" hangingPunct="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Изграждане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на административно </a:t>
            </a:r>
            <a:r>
              <a:rPr lang="ru-RU" sz="1200" dirty="0" err="1" smtClean="0">
                <a:solidFill>
                  <a:srgbClr val="002060"/>
                </a:solidFill>
                <a:cs typeface="Calibri" pitchFamily="34" charset="0"/>
              </a:rPr>
              <a:t>тяло</a:t>
            </a:r>
            <a:r>
              <a:rPr lang="ru-RU" sz="1200" dirty="0" smtClean="0">
                <a:solidFill>
                  <a:srgbClr val="002060"/>
                </a:solidFill>
                <a:cs typeface="Calibri" pitchFamily="34" charset="0"/>
              </a:rPr>
              <a:t>; </a:t>
            </a:r>
          </a:p>
          <a:p>
            <a:pPr marL="171450" lvl="1" indent="-171450" algn="just" defTabSz="912813" eaLnBrk="0" hangingPunct="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Стимулиране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интернационализацията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и </a:t>
            </a:r>
            <a:r>
              <a:rPr lang="ru-RU" sz="1200" dirty="0" smtClean="0">
                <a:solidFill>
                  <a:srgbClr val="002060"/>
                </a:solidFill>
                <a:cs typeface="Calibri" pitchFamily="34" charset="0"/>
              </a:rPr>
              <a:t>маркетинга;</a:t>
            </a:r>
          </a:p>
          <a:p>
            <a:pPr marL="171450" lvl="1" indent="-171450" algn="just" defTabSz="912813" eaLnBrk="0" hangingPunct="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Визуализация и </a:t>
            </a: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одит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на проекта.</a:t>
            </a: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endParaRPr lang="ru-RU" sz="1200" dirty="0" smtClean="0">
              <a:solidFill>
                <a:srgbClr val="000000"/>
              </a:solidFill>
            </a:endParaRPr>
          </a:p>
          <a:p>
            <a:pPr marL="265112" lvl="1" defTabSz="912813" eaLnBrk="0" hangingPunct="0">
              <a:lnSpc>
                <a:spcPct val="90000"/>
              </a:lnSpc>
              <a:spcBef>
                <a:spcPts val="600"/>
              </a:spcBef>
              <a:tabLst>
                <a:tab pos="542925" algn="l"/>
              </a:tabLst>
              <a:defRPr/>
            </a:pPr>
            <a:endParaRPr lang="ru-RU" sz="1400" dirty="0" smtClean="0">
              <a:solidFill>
                <a:srgbClr val="000000"/>
              </a:solidFill>
            </a:endParaRPr>
          </a:p>
          <a:p>
            <a:pPr marL="271463" lvl="1" indent="-271463" defTabSz="912813" eaLnBrk="0" hangingPunct="0">
              <a:lnSpc>
                <a:spcPct val="90000"/>
              </a:lnSpc>
              <a:spcBef>
                <a:spcPct val="20000"/>
              </a:spcBef>
              <a:buFontTx/>
              <a:buBlip>
                <a:blip r:embed="rId7"/>
              </a:buBlip>
              <a:defRPr/>
            </a:pPr>
            <a:endParaRPr lang="ru-RU" sz="1400" dirty="0">
              <a:solidFill>
                <a:srgbClr val="000000"/>
              </a:solidFill>
            </a:endParaRPr>
          </a:p>
          <a:p>
            <a:pPr marL="271463" lvl="1" indent="-271463" defTabSz="912813" eaLnBrk="0" hangingPunct="0">
              <a:lnSpc>
                <a:spcPct val="90000"/>
              </a:lnSpc>
              <a:spcBef>
                <a:spcPct val="20000"/>
              </a:spcBef>
              <a:buFontTx/>
              <a:buBlip>
                <a:blip r:embed="rId7"/>
              </a:buBlip>
              <a:defRPr/>
            </a:pPr>
            <a:endParaRPr lang="ru-RU" sz="1400" dirty="0">
              <a:solidFill>
                <a:srgbClr val="000000"/>
              </a:solidFill>
            </a:endParaRPr>
          </a:p>
          <a:p>
            <a:pPr marL="271463" lvl="1" indent="-271463" defTabSz="912813" eaLnBrk="0" hangingPunct="0">
              <a:lnSpc>
                <a:spcPct val="90000"/>
              </a:lnSpc>
              <a:spcBef>
                <a:spcPct val="20000"/>
              </a:spcBef>
              <a:buFontTx/>
              <a:buBlip>
                <a:blip r:embed="rId7"/>
              </a:buBlip>
              <a:defRPr/>
            </a:pPr>
            <a:endParaRPr lang="en-US" sz="1400" b="1" kern="0" dirty="0">
              <a:solidFill>
                <a:srgbClr val="000000"/>
              </a:solidFill>
              <a:latin typeface="Calibri Light"/>
              <a:cs typeface="Calibri" panose="020F0502020204030204" pitchFamily="34" charset="0"/>
            </a:endParaRPr>
          </a:p>
        </p:txBody>
      </p:sp>
      <p:sp>
        <p:nvSpPr>
          <p:cNvPr id="7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343650" y="2818566"/>
            <a:ext cx="2688714" cy="4039434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0488" tIns="91440" rIns="90488" bIns="91440"/>
          <a:lstStyle/>
          <a:p>
            <a:pPr marL="285750" lvl="1" indent="-285750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ru-RU" sz="1300" dirty="0" err="1">
                <a:solidFill>
                  <a:srgbClr val="002060"/>
                </a:solidFill>
                <a:cs typeface="Calibri" pitchFamily="34" charset="0"/>
              </a:rPr>
              <a:t>Инвестиционни</a:t>
            </a:r>
            <a:r>
              <a:rPr lang="ru-RU" sz="1300" dirty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1300" dirty="0" smtClean="0">
                <a:solidFill>
                  <a:srgbClr val="002060"/>
                </a:solidFill>
                <a:cs typeface="Calibri" pitchFamily="34" charset="0"/>
              </a:rPr>
              <a:t>разходи (</a:t>
            </a:r>
            <a:r>
              <a:rPr lang="ru-RU" sz="1300" dirty="0">
                <a:solidFill>
                  <a:srgbClr val="002060"/>
                </a:solidFill>
                <a:cs typeface="Calibri" pitchFamily="34" charset="0"/>
              </a:rPr>
              <a:t>ДМА и </a:t>
            </a:r>
            <a:r>
              <a:rPr lang="ru-RU" sz="1300" dirty="0" smtClean="0">
                <a:solidFill>
                  <a:srgbClr val="002060"/>
                </a:solidFill>
                <a:cs typeface="Calibri" pitchFamily="34" charset="0"/>
              </a:rPr>
              <a:t>ДНА)</a:t>
            </a:r>
            <a:endParaRPr lang="ru-RU" sz="1300" dirty="0">
              <a:solidFill>
                <a:srgbClr val="002060"/>
              </a:solidFill>
              <a:cs typeface="Calibri" pitchFamily="34" charset="0"/>
            </a:endParaRPr>
          </a:p>
          <a:p>
            <a:pPr marL="285750" lvl="1" indent="-285750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ru-RU" sz="1300" dirty="0">
                <a:solidFill>
                  <a:srgbClr val="002060"/>
                </a:solidFill>
                <a:cs typeface="Calibri" pitchFamily="34" charset="0"/>
              </a:rPr>
              <a:t>Разходи за </a:t>
            </a:r>
            <a:r>
              <a:rPr lang="ru-RU" sz="1300" dirty="0" err="1" smtClean="0">
                <a:solidFill>
                  <a:srgbClr val="002060"/>
                </a:solidFill>
                <a:cs typeface="Calibri" pitchFamily="34" charset="0"/>
              </a:rPr>
              <a:t>инструменти</a:t>
            </a:r>
            <a:r>
              <a:rPr lang="ru-RU" sz="1300" dirty="0" smtClean="0">
                <a:solidFill>
                  <a:srgbClr val="002060"/>
                </a:solidFill>
                <a:cs typeface="Calibri" pitchFamily="34" charset="0"/>
              </a:rPr>
              <a:t>, </a:t>
            </a:r>
            <a:r>
              <a:rPr lang="ru-RU" sz="1300" dirty="0" err="1" smtClean="0">
                <a:solidFill>
                  <a:srgbClr val="002060"/>
                </a:solidFill>
                <a:cs typeface="Calibri" pitchFamily="34" charset="0"/>
              </a:rPr>
              <a:t>материали</a:t>
            </a:r>
            <a:r>
              <a:rPr lang="ru-RU" sz="1300" dirty="0" smtClean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1300" dirty="0">
                <a:solidFill>
                  <a:srgbClr val="002060"/>
                </a:solidFill>
                <a:cs typeface="Calibri" pitchFamily="34" charset="0"/>
              </a:rPr>
              <a:t>и </a:t>
            </a:r>
            <a:r>
              <a:rPr lang="ru-RU" sz="1300" dirty="0" err="1" smtClean="0">
                <a:solidFill>
                  <a:srgbClr val="002060"/>
                </a:solidFill>
                <a:cs typeface="Calibri" pitchFamily="34" charset="0"/>
              </a:rPr>
              <a:t>консумативи</a:t>
            </a:r>
            <a:endParaRPr lang="ru-RU" sz="1300" dirty="0">
              <a:solidFill>
                <a:srgbClr val="002060"/>
              </a:solidFill>
              <a:cs typeface="Calibri" pitchFamily="34" charset="0"/>
            </a:endParaRPr>
          </a:p>
          <a:p>
            <a:pPr marL="285750" lvl="1" indent="-285750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ru-RU" sz="1300" dirty="0">
                <a:solidFill>
                  <a:srgbClr val="002060"/>
                </a:solidFill>
                <a:cs typeface="Calibri" pitchFamily="34" charset="0"/>
              </a:rPr>
              <a:t>Разходи за </a:t>
            </a:r>
            <a:r>
              <a:rPr lang="ru-RU" sz="1300" dirty="0" smtClean="0">
                <a:solidFill>
                  <a:srgbClr val="002060"/>
                </a:solidFill>
                <a:cs typeface="Calibri" pitchFamily="34" charset="0"/>
              </a:rPr>
              <a:t>услуги</a:t>
            </a:r>
            <a:endParaRPr lang="en-US" sz="1300" dirty="0" smtClean="0">
              <a:solidFill>
                <a:srgbClr val="002060"/>
              </a:solidFill>
              <a:cs typeface="Calibri" pitchFamily="34" charset="0"/>
            </a:endParaRPr>
          </a:p>
          <a:p>
            <a:pPr marL="285750" lvl="1" indent="-285750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ru-RU" sz="1300" dirty="0" err="1" smtClean="0">
                <a:solidFill>
                  <a:srgbClr val="002060"/>
                </a:solidFill>
                <a:cs typeface="Calibri" pitchFamily="34" charset="0"/>
              </a:rPr>
              <a:t>Разходи</a:t>
            </a:r>
            <a:r>
              <a:rPr lang="ru-RU" sz="1300" dirty="0" smtClean="0">
                <a:solidFill>
                  <a:srgbClr val="002060"/>
                </a:solidFill>
                <a:cs typeface="Calibri" pitchFamily="34" charset="0"/>
              </a:rPr>
              <a:t> за </a:t>
            </a:r>
            <a:r>
              <a:rPr lang="ru-RU" sz="1300" dirty="0" err="1" smtClean="0">
                <a:solidFill>
                  <a:srgbClr val="002060"/>
                </a:solidFill>
                <a:cs typeface="Calibri" pitchFamily="34" charset="0"/>
              </a:rPr>
              <a:t>ограничени</a:t>
            </a:r>
            <a:r>
              <a:rPr lang="ru-RU" sz="1300" dirty="0" smtClean="0">
                <a:solidFill>
                  <a:srgbClr val="002060"/>
                </a:solidFill>
                <a:cs typeface="Calibri" pitchFamily="34" charset="0"/>
              </a:rPr>
              <a:t> СМР/</a:t>
            </a:r>
            <a:r>
              <a:rPr lang="ru-RU" sz="1300" dirty="0" err="1" smtClean="0">
                <a:solidFill>
                  <a:srgbClr val="002060"/>
                </a:solidFill>
                <a:cs typeface="Calibri" pitchFamily="34" charset="0"/>
              </a:rPr>
              <a:t>текущ</a:t>
            </a:r>
            <a:r>
              <a:rPr lang="ru-RU" sz="1300" dirty="0" smtClean="0">
                <a:solidFill>
                  <a:srgbClr val="002060"/>
                </a:solidFill>
                <a:cs typeface="Calibri" pitchFamily="34" charset="0"/>
              </a:rPr>
              <a:t> ремонт</a:t>
            </a:r>
            <a:endParaRPr lang="ru-RU" sz="1300" dirty="0">
              <a:solidFill>
                <a:srgbClr val="002060"/>
              </a:solidFill>
              <a:cs typeface="Calibri" pitchFamily="34" charset="0"/>
            </a:endParaRPr>
          </a:p>
          <a:p>
            <a:pPr marL="285750" lvl="1" indent="-285750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ru-RU" sz="1300" dirty="0" err="1" smtClean="0">
                <a:solidFill>
                  <a:srgbClr val="002060"/>
                </a:solidFill>
                <a:cs typeface="Calibri" pitchFamily="34" charset="0"/>
              </a:rPr>
              <a:t>Разходи</a:t>
            </a:r>
            <a:r>
              <a:rPr lang="ru-RU" sz="1300" dirty="0" smtClean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1300" dirty="0">
                <a:solidFill>
                  <a:srgbClr val="002060"/>
                </a:solidFill>
                <a:cs typeface="Calibri" pitchFamily="34" charset="0"/>
              </a:rPr>
              <a:t>за </a:t>
            </a:r>
            <a:r>
              <a:rPr lang="ru-RU" sz="1300" dirty="0" err="1">
                <a:solidFill>
                  <a:srgbClr val="002060"/>
                </a:solidFill>
                <a:cs typeface="Calibri" pitchFamily="34" charset="0"/>
              </a:rPr>
              <a:t>организиране</a:t>
            </a:r>
            <a:r>
              <a:rPr lang="ru-RU" sz="1300" dirty="0">
                <a:solidFill>
                  <a:srgbClr val="002060"/>
                </a:solidFill>
                <a:cs typeface="Calibri" pitchFamily="34" charset="0"/>
              </a:rPr>
              <a:t> и участие в </a:t>
            </a:r>
            <a:r>
              <a:rPr lang="ru-RU" sz="1300" dirty="0" err="1">
                <a:solidFill>
                  <a:srgbClr val="002060"/>
                </a:solidFill>
                <a:cs typeface="Calibri" pitchFamily="34" charset="0"/>
              </a:rPr>
              <a:t>събития</a:t>
            </a:r>
            <a:r>
              <a:rPr lang="ru-RU" sz="1300" dirty="0">
                <a:solidFill>
                  <a:srgbClr val="002060"/>
                </a:solidFill>
                <a:cs typeface="Calibri" pitchFamily="34" charset="0"/>
              </a:rPr>
              <a:t> за </a:t>
            </a:r>
            <a:r>
              <a:rPr lang="ru-RU" sz="1300" dirty="0" err="1">
                <a:solidFill>
                  <a:srgbClr val="002060"/>
                </a:solidFill>
                <a:cs typeface="Calibri" pitchFamily="34" charset="0"/>
              </a:rPr>
              <a:t>представяне</a:t>
            </a:r>
            <a:r>
              <a:rPr lang="ru-RU" sz="1300" dirty="0">
                <a:solidFill>
                  <a:srgbClr val="002060"/>
                </a:solidFill>
                <a:cs typeface="Calibri" pitchFamily="34" charset="0"/>
              </a:rPr>
              <a:t> на </a:t>
            </a:r>
            <a:r>
              <a:rPr lang="ru-RU" sz="1300" dirty="0" err="1" smtClean="0">
                <a:solidFill>
                  <a:srgbClr val="002060"/>
                </a:solidFill>
                <a:cs typeface="Calibri" pitchFamily="34" charset="0"/>
              </a:rPr>
              <a:t>обединението</a:t>
            </a:r>
            <a:r>
              <a:rPr lang="ru-RU" sz="1300" dirty="0" smtClean="0">
                <a:solidFill>
                  <a:srgbClr val="002060"/>
                </a:solidFill>
                <a:cs typeface="Calibri" pitchFamily="34" charset="0"/>
              </a:rPr>
              <a:t> и на </a:t>
            </a:r>
            <a:r>
              <a:rPr lang="ru-RU" sz="1300" dirty="0" err="1" smtClean="0">
                <a:solidFill>
                  <a:srgbClr val="002060"/>
                </a:solidFill>
                <a:cs typeface="Calibri" pitchFamily="34" charset="0"/>
              </a:rPr>
              <a:t>неговите</a:t>
            </a:r>
            <a:r>
              <a:rPr lang="ru-RU" sz="1300" dirty="0" smtClean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1300" dirty="0" err="1" smtClean="0">
                <a:solidFill>
                  <a:srgbClr val="002060"/>
                </a:solidFill>
                <a:cs typeface="Calibri" pitchFamily="34" charset="0"/>
              </a:rPr>
              <a:t>продукти</a:t>
            </a:r>
            <a:r>
              <a:rPr lang="ru-RU" sz="1300" dirty="0" smtClean="0">
                <a:solidFill>
                  <a:srgbClr val="002060"/>
                </a:solidFill>
                <a:cs typeface="Calibri" pitchFamily="34" charset="0"/>
              </a:rPr>
              <a:t>/услуги</a:t>
            </a:r>
            <a:endParaRPr lang="ru-RU" sz="1300" dirty="0">
              <a:solidFill>
                <a:srgbClr val="002060"/>
              </a:solidFill>
              <a:cs typeface="Calibri" pitchFamily="34" charset="0"/>
            </a:endParaRPr>
          </a:p>
          <a:p>
            <a:pPr marL="285750" lvl="1" indent="-285750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ru-RU" sz="1300" dirty="0">
                <a:solidFill>
                  <a:srgbClr val="002060"/>
                </a:solidFill>
                <a:cs typeface="Calibri" pitchFamily="34" charset="0"/>
              </a:rPr>
              <a:t>Разходи за възнаграждения и </a:t>
            </a:r>
            <a:r>
              <a:rPr lang="ru-RU" sz="1300" dirty="0" smtClean="0">
                <a:solidFill>
                  <a:srgbClr val="002060"/>
                </a:solidFill>
                <a:cs typeface="Calibri" pitchFamily="34" charset="0"/>
              </a:rPr>
              <a:t>командировки, </a:t>
            </a:r>
            <a:r>
              <a:rPr lang="ru-RU" sz="1300" dirty="0" err="1" smtClean="0">
                <a:solidFill>
                  <a:srgbClr val="002060"/>
                </a:solidFill>
                <a:cs typeface="Calibri" pitchFamily="34" charset="0"/>
              </a:rPr>
              <a:t>режийни</a:t>
            </a:r>
            <a:r>
              <a:rPr lang="ru-RU" sz="1300" dirty="0" smtClean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1300" dirty="0" err="1" smtClean="0">
                <a:solidFill>
                  <a:srgbClr val="002060"/>
                </a:solidFill>
                <a:cs typeface="Calibri" pitchFamily="34" charset="0"/>
              </a:rPr>
              <a:t>разходи</a:t>
            </a:r>
            <a:r>
              <a:rPr lang="ru-RU" sz="1300" dirty="0" smtClean="0">
                <a:solidFill>
                  <a:srgbClr val="002060"/>
                </a:solidFill>
                <a:cs typeface="Calibri" pitchFamily="34" charset="0"/>
              </a:rPr>
              <a:t> и др.</a:t>
            </a:r>
            <a:endParaRPr lang="ru-RU" sz="1300" dirty="0">
              <a:solidFill>
                <a:srgbClr val="002060"/>
              </a:solidFill>
              <a:cs typeface="Calibri" pitchFamily="34" charset="0"/>
            </a:endParaRP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endParaRPr lang="ru-RU" sz="500" b="1" dirty="0" smtClean="0">
              <a:solidFill>
                <a:srgbClr val="002060"/>
              </a:solidFill>
              <a:cs typeface="Calibri" pitchFamily="34" charset="0"/>
            </a:endParaRP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1300" b="1" dirty="0" smtClean="0">
                <a:solidFill>
                  <a:srgbClr val="002060"/>
                </a:solidFill>
                <a:cs typeface="Calibri" pitchFamily="34" charset="0"/>
              </a:rPr>
              <a:t>Минимален размер на помощта:</a:t>
            </a:r>
            <a:r>
              <a:rPr lang="ru-RU" sz="1300" dirty="0" smtClean="0">
                <a:solidFill>
                  <a:srgbClr val="002060"/>
                </a:solidFill>
                <a:cs typeface="Calibri" pitchFamily="34" charset="0"/>
              </a:rPr>
              <a:t>        1 500 000 лв. </a:t>
            </a: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1300" b="1" dirty="0" smtClean="0">
                <a:solidFill>
                  <a:srgbClr val="002060"/>
                </a:solidFill>
                <a:cs typeface="Calibri" pitchFamily="34" charset="0"/>
              </a:rPr>
              <a:t>Максимален размер на помощта:</a:t>
            </a:r>
            <a:r>
              <a:rPr lang="ru-RU" sz="1300" dirty="0" smtClean="0">
                <a:solidFill>
                  <a:srgbClr val="002060"/>
                </a:solidFill>
                <a:cs typeface="Calibri" pitchFamily="34" charset="0"/>
              </a:rPr>
              <a:t>        7 000 </a:t>
            </a:r>
            <a:r>
              <a:rPr lang="ru-RU" sz="1300" dirty="0">
                <a:solidFill>
                  <a:srgbClr val="002060"/>
                </a:solidFill>
                <a:cs typeface="Calibri" pitchFamily="34" charset="0"/>
              </a:rPr>
              <a:t>000  </a:t>
            </a:r>
            <a:r>
              <a:rPr lang="ru-RU" sz="1300" dirty="0" smtClean="0">
                <a:solidFill>
                  <a:srgbClr val="002060"/>
                </a:solidFill>
                <a:cs typeface="Calibri" pitchFamily="34" charset="0"/>
              </a:rPr>
              <a:t>лв.  </a:t>
            </a: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endParaRPr lang="ru-RU" sz="500" b="1" dirty="0" smtClean="0">
              <a:solidFill>
                <a:srgbClr val="002060"/>
              </a:solidFill>
              <a:cs typeface="Calibri" pitchFamily="34" charset="0"/>
            </a:endParaRP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1300" b="1" dirty="0" smtClean="0">
                <a:solidFill>
                  <a:srgbClr val="002060"/>
                </a:solidFill>
                <a:cs typeface="Calibri" pitchFamily="34" charset="0"/>
              </a:rPr>
              <a:t>Дата на </a:t>
            </a:r>
            <a:r>
              <a:rPr lang="ru-RU" sz="1300" b="1" dirty="0" err="1" smtClean="0">
                <a:solidFill>
                  <a:srgbClr val="002060"/>
                </a:solidFill>
                <a:cs typeface="Calibri" pitchFamily="34" charset="0"/>
              </a:rPr>
              <a:t>обявяване</a:t>
            </a:r>
            <a:r>
              <a:rPr lang="ru-RU" sz="1300" b="1" dirty="0" smtClean="0">
                <a:solidFill>
                  <a:srgbClr val="002060"/>
                </a:solidFill>
                <a:cs typeface="Calibri" pitchFamily="34" charset="0"/>
              </a:rPr>
              <a:t>: </a:t>
            </a:r>
            <a:r>
              <a:rPr lang="ru-RU" sz="1300" dirty="0" smtClean="0">
                <a:solidFill>
                  <a:srgbClr val="002060"/>
                </a:solidFill>
                <a:cs typeface="Calibri" pitchFamily="34" charset="0"/>
              </a:rPr>
              <a:t>юли 2019 г. </a:t>
            </a:r>
            <a:endParaRPr lang="ru-RU" sz="1300" dirty="0">
              <a:solidFill>
                <a:srgbClr val="002060"/>
              </a:solidFill>
              <a:cs typeface="Calibri" pitchFamily="34" charset="0"/>
            </a:endParaRP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endParaRPr lang="ru-RU" sz="1300" dirty="0">
              <a:solidFill>
                <a:srgbClr val="000000"/>
              </a:solidFill>
            </a:endParaRPr>
          </a:p>
          <a:p>
            <a:pPr marL="271463" lvl="1" indent="-271463" defTabSz="912813" eaLnBrk="0" hangingPunct="0">
              <a:lnSpc>
                <a:spcPct val="90000"/>
              </a:lnSpc>
              <a:spcBef>
                <a:spcPct val="20000"/>
              </a:spcBef>
              <a:buFontTx/>
              <a:buBlip>
                <a:blip r:embed="rId7"/>
              </a:buBlip>
              <a:defRPr/>
            </a:pPr>
            <a:endParaRPr lang="en-US" sz="1400" kern="0" dirty="0">
              <a:solidFill>
                <a:sysClr val="windowText" lastClr="000000"/>
              </a:solidFill>
              <a:latin typeface="Calibri Light"/>
              <a:cs typeface="Calibri" panose="020F0502020204030204" pitchFamily="34" charset="0"/>
            </a:endParaRPr>
          </a:p>
        </p:txBody>
      </p:sp>
      <p:sp>
        <p:nvSpPr>
          <p:cNvPr id="8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03494" y="2408334"/>
            <a:ext cx="6163956" cy="38823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0488" tIns="91440" rIns="90488" bIns="91440" anchor="ctr"/>
          <a:lstStyle/>
          <a:p>
            <a:pPr algn="ctr" eaLnBrk="0" hangingPunct="0">
              <a:lnSpc>
                <a:spcPct val="90000"/>
              </a:lnSpc>
              <a:defRPr/>
            </a:pPr>
            <a:r>
              <a:rPr lang="bg-BG" b="1" kern="0" dirty="0" smtClean="0">
                <a:solidFill>
                  <a:srgbClr val="002060"/>
                </a:solidFill>
                <a:cs typeface="Calibri" pitchFamily="34" charset="0"/>
              </a:rPr>
              <a:t>Допустими кандидати/дейности </a:t>
            </a:r>
            <a:endParaRPr lang="en-US" b="1" kern="0" dirty="0">
              <a:solidFill>
                <a:srgbClr val="002060"/>
              </a:solidFill>
              <a:cs typeface="Calibri" pitchFamily="34" charset="0"/>
            </a:endParaRPr>
          </a:p>
        </p:txBody>
      </p:sp>
      <p:sp>
        <p:nvSpPr>
          <p:cNvPr id="9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343650" y="2408334"/>
            <a:ext cx="2688710" cy="38823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0488" tIns="91440" rIns="90488" bIns="91440" anchor="ctr"/>
          <a:lstStyle/>
          <a:p>
            <a:pPr algn="ctr" eaLnBrk="0" hangingPunct="0">
              <a:lnSpc>
                <a:spcPct val="90000"/>
              </a:lnSpc>
              <a:defRPr/>
            </a:pPr>
            <a:r>
              <a:rPr lang="bg-BG" b="1" kern="0" dirty="0" smtClean="0">
                <a:solidFill>
                  <a:srgbClr val="002060"/>
                </a:solidFill>
                <a:cs typeface="Calibri" pitchFamily="34" charset="0"/>
              </a:rPr>
              <a:t>Допустими разходи </a:t>
            </a:r>
            <a:endParaRPr lang="en-US" b="1" kern="0" dirty="0">
              <a:solidFill>
                <a:srgbClr val="002060"/>
              </a:solidFill>
              <a:cs typeface="Calibri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50126" y="1454227"/>
            <a:ext cx="8882237" cy="95410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buClr>
                <a:srgbClr val="1F497D"/>
              </a:buClr>
              <a:buSzPct val="110000"/>
              <a:defRPr/>
            </a:pPr>
            <a:r>
              <a:rPr lang="ru-RU" sz="1400" b="1" kern="0" dirty="0" err="1">
                <a:solidFill>
                  <a:srgbClr val="002060"/>
                </a:solidFill>
                <a:cs typeface="Calibri" pitchFamily="34" charset="0"/>
              </a:rPr>
              <a:t>Основна</a:t>
            </a:r>
            <a:r>
              <a:rPr lang="ru-RU" sz="1400" b="1" kern="0" dirty="0">
                <a:solidFill>
                  <a:srgbClr val="002060"/>
                </a:solidFill>
                <a:cs typeface="Calibri" pitchFamily="34" charset="0"/>
              </a:rPr>
              <a:t> цел:</a:t>
            </a:r>
            <a:r>
              <a:rPr lang="ru-RU" sz="1400" kern="0" dirty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1400" kern="0" dirty="0" err="1">
                <a:solidFill>
                  <a:srgbClr val="002060"/>
                </a:solidFill>
                <a:cs typeface="Calibri" pitchFamily="34" charset="0"/>
              </a:rPr>
              <a:t>Изграждане</a:t>
            </a:r>
            <a:r>
              <a:rPr lang="ru-RU" sz="1400" kern="0" dirty="0">
                <a:solidFill>
                  <a:srgbClr val="002060"/>
                </a:solidFill>
                <a:cs typeface="Calibri" pitchFamily="34" charset="0"/>
              </a:rPr>
              <a:t> и развитие на </a:t>
            </a:r>
            <a:r>
              <a:rPr lang="ru-RU" sz="1400" kern="0" dirty="0" err="1">
                <a:solidFill>
                  <a:srgbClr val="002060"/>
                </a:solidFill>
                <a:cs typeface="Calibri" pitchFamily="34" charset="0"/>
              </a:rPr>
              <a:t>съвременна</a:t>
            </a:r>
            <a:r>
              <a:rPr lang="ru-RU" sz="1400" kern="0" dirty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1400" kern="0" dirty="0" err="1">
                <a:solidFill>
                  <a:srgbClr val="002060"/>
                </a:solidFill>
                <a:cs typeface="Calibri" pitchFamily="34" charset="0"/>
              </a:rPr>
              <a:t>научноизследователска</a:t>
            </a:r>
            <a:r>
              <a:rPr lang="ru-RU" sz="1400" kern="0" dirty="0">
                <a:solidFill>
                  <a:srgbClr val="002060"/>
                </a:solidFill>
                <a:cs typeface="Calibri" pitchFamily="34" charset="0"/>
              </a:rPr>
              <a:t> и </a:t>
            </a:r>
            <a:r>
              <a:rPr lang="ru-RU" sz="1400" kern="0" dirty="0" err="1">
                <a:solidFill>
                  <a:srgbClr val="002060"/>
                </a:solidFill>
                <a:cs typeface="Calibri" pitchFamily="34" charset="0"/>
              </a:rPr>
              <a:t>иновационна</a:t>
            </a:r>
            <a:r>
              <a:rPr lang="ru-RU" sz="1400" kern="0" dirty="0">
                <a:solidFill>
                  <a:srgbClr val="002060"/>
                </a:solidFill>
                <a:cs typeface="Calibri" pitchFamily="34" charset="0"/>
              </a:rPr>
              <a:t> инфраструктура  и </a:t>
            </a:r>
            <a:r>
              <a:rPr lang="ru-RU" sz="1400" kern="0" dirty="0" err="1">
                <a:solidFill>
                  <a:srgbClr val="002060"/>
                </a:solidFill>
                <a:cs typeface="Calibri" pitchFamily="34" charset="0"/>
              </a:rPr>
              <a:t>експертиза</a:t>
            </a:r>
            <a:r>
              <a:rPr lang="ru-RU" sz="1400" kern="0" dirty="0">
                <a:solidFill>
                  <a:srgbClr val="002060"/>
                </a:solidFill>
                <a:cs typeface="Calibri" pitchFamily="34" charset="0"/>
              </a:rPr>
              <a:t> за </a:t>
            </a:r>
            <a:r>
              <a:rPr lang="ru-RU" sz="1400" kern="0" dirty="0" err="1">
                <a:solidFill>
                  <a:srgbClr val="002060"/>
                </a:solidFill>
                <a:cs typeface="Calibri" pitchFamily="34" charset="0"/>
              </a:rPr>
              <a:t>провеждане</a:t>
            </a:r>
            <a:r>
              <a:rPr lang="ru-RU" sz="1400" kern="0" dirty="0">
                <a:solidFill>
                  <a:srgbClr val="002060"/>
                </a:solidFill>
                <a:cs typeface="Calibri" pitchFamily="34" charset="0"/>
              </a:rPr>
              <a:t> на </a:t>
            </a:r>
            <a:r>
              <a:rPr lang="ru-RU" sz="1400" kern="0" dirty="0" err="1">
                <a:solidFill>
                  <a:srgbClr val="002060"/>
                </a:solidFill>
                <a:cs typeface="Calibri" pitchFamily="34" charset="0"/>
              </a:rPr>
              <a:t>приложни</a:t>
            </a:r>
            <a:r>
              <a:rPr lang="ru-RU" sz="1400" kern="0" dirty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1400" kern="0" dirty="0" err="1">
                <a:solidFill>
                  <a:srgbClr val="002060"/>
                </a:solidFill>
                <a:cs typeface="Calibri" pitchFamily="34" charset="0"/>
              </a:rPr>
              <a:t>изследвания</a:t>
            </a:r>
            <a:r>
              <a:rPr lang="ru-RU" sz="1400" kern="0" dirty="0">
                <a:solidFill>
                  <a:srgbClr val="002060"/>
                </a:solidFill>
                <a:cs typeface="Calibri" pitchFamily="34" charset="0"/>
              </a:rPr>
              <a:t> и </a:t>
            </a:r>
            <a:r>
              <a:rPr lang="ru-RU" sz="1400" kern="0" dirty="0" err="1">
                <a:solidFill>
                  <a:srgbClr val="002060"/>
                </a:solidFill>
                <a:cs typeface="Calibri" pitchFamily="34" charset="0"/>
              </a:rPr>
              <a:t>развойна</a:t>
            </a:r>
            <a:r>
              <a:rPr lang="ru-RU" sz="1400" kern="0" dirty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1400" kern="0" dirty="0" err="1">
                <a:solidFill>
                  <a:srgbClr val="002060"/>
                </a:solidFill>
                <a:cs typeface="Calibri" pitchFamily="34" charset="0"/>
              </a:rPr>
              <a:t>дейност</a:t>
            </a:r>
            <a:r>
              <a:rPr lang="ru-RU" sz="1400" kern="0" dirty="0">
                <a:solidFill>
                  <a:srgbClr val="002060"/>
                </a:solidFill>
                <a:cs typeface="Calibri" pitchFamily="34" charset="0"/>
              </a:rPr>
              <a:t> от отворен тип, </a:t>
            </a:r>
            <a:r>
              <a:rPr lang="ru-RU" sz="1400" kern="0" dirty="0" err="1">
                <a:solidFill>
                  <a:srgbClr val="002060"/>
                </a:solidFill>
                <a:cs typeface="Calibri" pitchFamily="34" charset="0"/>
              </a:rPr>
              <a:t>способстващи</a:t>
            </a:r>
            <a:r>
              <a:rPr lang="ru-RU" sz="1400" kern="0" dirty="0">
                <a:solidFill>
                  <a:srgbClr val="002060"/>
                </a:solidFill>
                <a:cs typeface="Calibri" pitchFamily="34" charset="0"/>
              </a:rPr>
              <a:t> за ускорено </a:t>
            </a:r>
            <a:r>
              <a:rPr lang="ru-RU" sz="1400" kern="0" dirty="0" err="1">
                <a:solidFill>
                  <a:srgbClr val="002060"/>
                </a:solidFill>
                <a:cs typeface="Calibri" pitchFamily="34" charset="0"/>
              </a:rPr>
              <a:t>икономическо</a:t>
            </a:r>
            <a:r>
              <a:rPr lang="ru-RU" sz="1400" kern="0" dirty="0">
                <a:solidFill>
                  <a:srgbClr val="002060"/>
                </a:solidFill>
                <a:cs typeface="Calibri" pitchFamily="34" charset="0"/>
              </a:rPr>
              <a:t> и </a:t>
            </a:r>
            <a:r>
              <a:rPr lang="ru-RU" sz="1400" kern="0" dirty="0" err="1">
                <a:solidFill>
                  <a:srgbClr val="002060"/>
                </a:solidFill>
                <a:cs typeface="Calibri" pitchFamily="34" charset="0"/>
              </a:rPr>
              <a:t>социално</a:t>
            </a:r>
            <a:r>
              <a:rPr lang="ru-RU" sz="1400" kern="0" dirty="0">
                <a:solidFill>
                  <a:srgbClr val="002060"/>
                </a:solidFill>
                <a:cs typeface="Calibri" pitchFamily="34" charset="0"/>
              </a:rPr>
              <a:t> развитие на </a:t>
            </a:r>
            <a:r>
              <a:rPr lang="ru-RU" sz="1400" kern="0" dirty="0" err="1">
                <a:solidFill>
                  <a:srgbClr val="002060"/>
                </a:solidFill>
                <a:cs typeface="Calibri" pitchFamily="34" charset="0"/>
              </a:rPr>
              <a:t>българските</a:t>
            </a:r>
            <a:r>
              <a:rPr lang="ru-RU" sz="1400" kern="0" dirty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1400" kern="0" dirty="0" err="1" smtClean="0">
                <a:solidFill>
                  <a:srgbClr val="002060"/>
                </a:solidFill>
                <a:cs typeface="Calibri" pitchFamily="34" charset="0"/>
              </a:rPr>
              <a:t>региони</a:t>
            </a:r>
            <a:r>
              <a:rPr lang="ru-RU" sz="1400" kern="0" dirty="0" smtClean="0">
                <a:solidFill>
                  <a:srgbClr val="002060"/>
                </a:solidFill>
                <a:cs typeface="Calibri" pitchFamily="34" charset="0"/>
              </a:rPr>
              <a:t>.</a:t>
            </a:r>
          </a:p>
          <a:p>
            <a:pPr algn="just">
              <a:buClr>
                <a:srgbClr val="1F497D"/>
              </a:buClr>
              <a:buSzPct val="110000"/>
              <a:defRPr/>
            </a:pPr>
            <a:r>
              <a:rPr lang="ru-RU" sz="1400" b="1" kern="0" dirty="0" smtClean="0">
                <a:solidFill>
                  <a:srgbClr val="002060"/>
                </a:solidFill>
                <a:cs typeface="Calibri" pitchFamily="34" charset="0"/>
              </a:rPr>
              <a:t>Бюджет: </a:t>
            </a:r>
            <a:r>
              <a:rPr lang="ru-RU" sz="1400" kern="0" dirty="0" smtClean="0">
                <a:solidFill>
                  <a:srgbClr val="002060"/>
                </a:solidFill>
                <a:cs typeface="Calibri" pitchFamily="34" charset="0"/>
              </a:rPr>
              <a:t>115 646 637.81</a:t>
            </a:r>
            <a:r>
              <a:rPr lang="en-US" sz="1400" kern="0" dirty="0" smtClean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1400" kern="0" dirty="0" err="1" smtClean="0">
                <a:solidFill>
                  <a:srgbClr val="002060"/>
                </a:solidFill>
                <a:cs typeface="Calibri" pitchFamily="34" charset="0"/>
              </a:rPr>
              <a:t>лв</a:t>
            </a:r>
            <a:r>
              <a:rPr lang="ru-RU" sz="1400" kern="0" dirty="0" smtClean="0">
                <a:solidFill>
                  <a:srgbClr val="002060"/>
                </a:solidFill>
                <a:cs typeface="Calibri" pitchFamily="34" charset="0"/>
              </a:rPr>
              <a:t>./ 59 129 187</a:t>
            </a:r>
            <a:r>
              <a:rPr lang="en-US" sz="1400" kern="0" dirty="0" smtClean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1400" kern="0" dirty="0" smtClean="0">
                <a:solidFill>
                  <a:srgbClr val="002060"/>
                </a:solidFill>
                <a:cs typeface="Calibri" pitchFamily="34" charset="0"/>
              </a:rPr>
              <a:t>евро</a:t>
            </a:r>
            <a:endParaRPr lang="ru-RU" sz="1400" kern="0" dirty="0">
              <a:solidFill>
                <a:srgbClr val="002060"/>
              </a:solidFill>
              <a:cs typeface="Calibri" pitchFamily="34" charset="0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6514" y="0"/>
            <a:ext cx="1085850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150126" y="0"/>
            <a:ext cx="779638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Планирани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процедури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за 2019 г. в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рамките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на</a:t>
            </a:r>
            <a:endParaRPr lang="en-US" sz="2400" b="1" dirty="0" smtClean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 lvl="0" algn="just"/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ПО 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1 „Технологично развитие и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иновации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“ </a:t>
            </a:r>
          </a:p>
        </p:txBody>
      </p:sp>
    </p:spTree>
    <p:extLst>
      <p:ext uri="{BB962C8B-B14F-4D97-AF65-F5344CB8AC3E}">
        <p14:creationId xmlns:p14="http://schemas.microsoft.com/office/powerpoint/2010/main" val="1617433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271432" y="1098303"/>
            <a:ext cx="8620127" cy="5519568"/>
            <a:chOff x="230187" y="1090893"/>
            <a:chExt cx="8620127" cy="5519568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6" name="Text Box 6"/>
            <p:cNvSpPr txBox="1">
              <a:spLocks noChangeArrowheads="1"/>
            </p:cNvSpPr>
            <p:nvPr/>
          </p:nvSpPr>
          <p:spPr bwMode="auto">
            <a:xfrm>
              <a:off x="244475" y="1725856"/>
              <a:ext cx="8599488" cy="658694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/>
            <a:lstStyle>
              <a:lvl1pPr marL="342900" indent="-342900" eaLnBrk="0" hangingPunct="0"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marL="0" indent="0" algn="just" eaLnBrk="1" hangingPunct="1">
                <a:spcBef>
                  <a:spcPct val="35000"/>
                </a:spcBef>
                <a:buClr>
                  <a:srgbClr val="1F497D"/>
                </a:buClr>
                <a:buSzPct val="110000"/>
                <a:defRPr/>
              </a:pPr>
              <a:r>
                <a:rPr lang="ru-RU" sz="1600" b="1" kern="0" dirty="0" err="1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Основна</a:t>
              </a:r>
              <a:r>
                <a:rPr lang="ru-RU" sz="1600" b="1" kern="0" dirty="0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цел:</a:t>
              </a:r>
              <a:r>
                <a:rPr lang="ru-RU" sz="16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ru-RU" sz="1600" kern="0" dirty="0" err="1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Предоставяне</a:t>
              </a:r>
              <a:r>
                <a:rPr lang="ru-RU" sz="1600" kern="0" dirty="0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ru-RU" sz="16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на </a:t>
              </a:r>
              <a:r>
                <a:rPr lang="ru-RU" sz="1600" kern="0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подкрепа</a:t>
              </a:r>
              <a:r>
                <a:rPr lang="ru-RU" sz="16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за </a:t>
              </a:r>
              <a:r>
                <a:rPr lang="ru-RU" sz="1600" kern="0" dirty="0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развитие </a:t>
              </a:r>
              <a:r>
                <a:rPr lang="ru-RU" sz="16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на </a:t>
              </a:r>
              <a:r>
                <a:rPr lang="ru-RU" sz="1600" kern="0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иновационни</a:t>
              </a:r>
              <a:r>
                <a:rPr lang="ru-RU" sz="16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ru-RU" sz="1600" kern="0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клъстери</a:t>
              </a:r>
              <a:r>
                <a:rPr lang="ru-RU" sz="16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в </a:t>
              </a:r>
              <a:r>
                <a:rPr lang="ru-RU" sz="1600" kern="0" dirty="0" err="1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България</a:t>
              </a:r>
              <a:endParaRPr lang="ru-RU" sz="1600" kern="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pPr marL="0" indent="0" eaLnBrk="1" hangingPunct="1">
                <a:spcBef>
                  <a:spcPct val="35000"/>
                </a:spcBef>
                <a:buClr>
                  <a:srgbClr val="1F497D"/>
                </a:buClr>
                <a:buSzPct val="110000"/>
                <a:defRPr/>
              </a:pPr>
              <a:r>
                <a:rPr lang="ru-RU" sz="1600" b="1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Бюджет:</a:t>
              </a:r>
              <a:r>
                <a:rPr lang="ru-RU" sz="1600" b="1" kern="0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ru-RU" sz="1600" b="1" kern="0" dirty="0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ru-RU" sz="16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15.3  </a:t>
              </a:r>
              <a:r>
                <a:rPr lang="ru-RU" sz="1600" kern="0" dirty="0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млн</a:t>
              </a:r>
              <a:r>
                <a:rPr lang="ru-RU" sz="1600" b="1" kern="0" dirty="0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  <a:r>
                <a:rPr lang="ru-RU" sz="1600" kern="0" dirty="0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евро </a:t>
              </a:r>
              <a:r>
                <a:rPr lang="en-US" sz="1600" kern="0" dirty="0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(</a:t>
              </a:r>
              <a:r>
                <a:rPr lang="bg-BG" sz="1600" kern="0" dirty="0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29 </a:t>
              </a:r>
              <a:r>
                <a:rPr lang="bg-BG" sz="16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924 199 </a:t>
              </a:r>
              <a:r>
                <a:rPr lang="bg-BG" sz="1600" kern="0" dirty="0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лв</a:t>
              </a:r>
              <a:r>
                <a:rPr lang="bg-BG" sz="16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  <a:r>
                <a:rPr lang="en-US" sz="1600" kern="0" dirty="0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)</a:t>
              </a:r>
              <a:endParaRPr lang="ru-RU" sz="1600" kern="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7" name="Rectangle 5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230187" y="1090893"/>
              <a:ext cx="8599488" cy="634963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noFill/>
              <a:miter lim="800000"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lIns="90488" tIns="91440" rIns="90488" bIns="91440" anchor="ctr"/>
            <a:lstStyle/>
            <a:p>
              <a:pPr algn="ctr">
                <a:lnSpc>
                  <a:spcPct val="90000"/>
                </a:lnSpc>
                <a:spcBef>
                  <a:spcPct val="0"/>
                </a:spcBef>
              </a:pPr>
              <a:r>
                <a:rPr lang="bg-BG" sz="2000" b="1" dirty="0" smtClean="0">
                  <a:solidFill>
                    <a:srgbClr val="002060"/>
                  </a:solidFill>
                  <a:cs typeface="Calibri" pitchFamily="34" charset="0"/>
                </a:rPr>
                <a:t>„Развитие </a:t>
              </a:r>
              <a:r>
                <a:rPr lang="bg-BG" sz="2000" b="1" dirty="0">
                  <a:solidFill>
                    <a:srgbClr val="002060"/>
                  </a:solidFill>
                  <a:cs typeface="Calibri" pitchFamily="34" charset="0"/>
                </a:rPr>
                <a:t>на </a:t>
              </a:r>
              <a:r>
                <a:rPr lang="bg-BG" sz="2000" b="1" dirty="0" smtClean="0">
                  <a:solidFill>
                    <a:srgbClr val="002060"/>
                  </a:solidFill>
                  <a:cs typeface="Calibri" pitchFamily="34" charset="0"/>
                </a:rPr>
                <a:t>иновационни</a:t>
              </a:r>
              <a:r>
                <a:rPr lang="en-US" sz="2000" b="1" dirty="0" smtClean="0">
                  <a:solidFill>
                    <a:srgbClr val="002060"/>
                  </a:solidFill>
                  <a:cs typeface="Calibri" pitchFamily="34" charset="0"/>
                </a:rPr>
                <a:t> </a:t>
              </a:r>
              <a:r>
                <a:rPr lang="bg-BG" sz="2000" b="1" dirty="0" smtClean="0">
                  <a:solidFill>
                    <a:srgbClr val="002060"/>
                  </a:solidFill>
                  <a:cs typeface="Calibri" pitchFamily="34" charset="0"/>
                </a:rPr>
                <a:t>клъстери</a:t>
              </a:r>
              <a:r>
                <a:rPr lang="en-US" sz="2000" b="1" dirty="0" smtClean="0">
                  <a:solidFill>
                    <a:srgbClr val="002060"/>
                  </a:solidFill>
                  <a:cs typeface="Calibri" pitchFamily="34" charset="0"/>
                </a:rPr>
                <a:t>”</a:t>
              </a:r>
              <a:r>
                <a:rPr lang="bg-BG" sz="2000" b="1" dirty="0" smtClean="0">
                  <a:solidFill>
                    <a:srgbClr val="002060"/>
                  </a:solidFill>
                  <a:cs typeface="Calibri" pitchFamily="34" charset="0"/>
                </a:rPr>
                <a:t> </a:t>
              </a:r>
              <a:endParaRPr lang="en-US" sz="2000" b="1" dirty="0">
                <a:solidFill>
                  <a:srgbClr val="002060"/>
                </a:solidFill>
                <a:cs typeface="Calibri" pitchFamily="34" charset="0"/>
              </a:endParaRPr>
            </a:p>
          </p:txBody>
        </p:sp>
        <p:sp>
          <p:nvSpPr>
            <p:cNvPr id="9" name="Rectangle 5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258763" y="3370101"/>
              <a:ext cx="4271168" cy="3240359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lIns="90488" tIns="91440" rIns="90488" bIns="91440"/>
            <a:lstStyle/>
            <a:p>
              <a:pPr marL="0" lvl="1" algn="just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bg-BG" sz="1600" b="1" dirty="0" smtClean="0">
                  <a:solidFill>
                    <a:srgbClr val="002060"/>
                  </a:solidFill>
                  <a:cs typeface="Calibri" pitchFamily="34" charset="0"/>
                </a:rPr>
                <a:t>Допустими кандидати: </a:t>
              </a:r>
              <a:r>
                <a:rPr lang="ru-RU" sz="1600" kern="0" dirty="0" err="1" smtClean="0">
                  <a:solidFill>
                    <a:srgbClr val="002060"/>
                  </a:solidFill>
                  <a:cs typeface="Calibri" pitchFamily="34" charset="0"/>
                </a:rPr>
                <a:t>Съществуващи</a:t>
              </a:r>
              <a:r>
                <a:rPr lang="ru-RU" sz="1600" kern="0" dirty="0" smtClean="0">
                  <a:solidFill>
                    <a:srgbClr val="002060"/>
                  </a:solidFill>
                  <a:cs typeface="Calibri" pitchFamily="34" charset="0"/>
                </a:rPr>
                <a:t> </a:t>
              </a:r>
              <a:r>
                <a:rPr lang="ru-RU" sz="1600" kern="0" dirty="0" err="1" smtClean="0">
                  <a:solidFill>
                    <a:srgbClr val="002060"/>
                  </a:solidFill>
                  <a:cs typeface="Calibri" pitchFamily="34" charset="0"/>
                </a:rPr>
                <a:t>иновационни</a:t>
              </a:r>
              <a:r>
                <a:rPr lang="ru-RU" sz="1600" kern="0" dirty="0" smtClean="0">
                  <a:solidFill>
                    <a:srgbClr val="002060"/>
                  </a:solidFill>
                  <a:cs typeface="Calibri" pitchFamily="34" charset="0"/>
                </a:rPr>
                <a:t> </a:t>
              </a:r>
              <a:r>
                <a:rPr lang="ru-RU" sz="1600" kern="0" dirty="0" err="1">
                  <a:solidFill>
                    <a:srgbClr val="002060"/>
                  </a:solidFill>
                  <a:cs typeface="Calibri" pitchFamily="34" charset="0"/>
                </a:rPr>
                <a:t>клъстери</a:t>
              </a:r>
              <a:r>
                <a:rPr lang="ru-RU" sz="1600" kern="0" dirty="0">
                  <a:solidFill>
                    <a:srgbClr val="002060"/>
                  </a:solidFill>
                  <a:cs typeface="Calibri" pitchFamily="34" charset="0"/>
                </a:rPr>
                <a:t>, </a:t>
              </a:r>
              <a:r>
                <a:rPr lang="ru-RU" sz="1600" kern="0" dirty="0" err="1">
                  <a:solidFill>
                    <a:srgbClr val="002060"/>
                  </a:solidFill>
                  <a:cs typeface="Calibri" pitchFamily="34" charset="0"/>
                </a:rPr>
                <a:t>които</a:t>
              </a:r>
              <a:r>
                <a:rPr lang="ru-RU" sz="1600" kern="0" dirty="0">
                  <a:solidFill>
                    <a:srgbClr val="002060"/>
                  </a:solidFill>
                  <a:cs typeface="Calibri" pitchFamily="34" charset="0"/>
                </a:rPr>
                <a:t> </a:t>
              </a:r>
              <a:r>
                <a:rPr lang="ru-RU" sz="1600" kern="0" dirty="0" err="1">
                  <a:solidFill>
                    <a:srgbClr val="002060"/>
                  </a:solidFill>
                  <a:cs typeface="Calibri" pitchFamily="34" charset="0"/>
                </a:rPr>
                <a:t>са</a:t>
              </a:r>
              <a:r>
                <a:rPr lang="ru-RU" sz="1600" kern="0" dirty="0">
                  <a:solidFill>
                    <a:srgbClr val="002060"/>
                  </a:solidFill>
                  <a:cs typeface="Calibri" pitchFamily="34" charset="0"/>
                </a:rPr>
                <a:t> </a:t>
              </a:r>
              <a:r>
                <a:rPr lang="ru-RU" sz="1600" kern="0" dirty="0" err="1">
                  <a:solidFill>
                    <a:srgbClr val="002060"/>
                  </a:solidFill>
                  <a:cs typeface="Calibri" pitchFamily="34" charset="0"/>
                </a:rPr>
                <a:t>обединения</a:t>
              </a:r>
              <a:r>
                <a:rPr lang="ru-RU" sz="1600" kern="0" dirty="0">
                  <a:solidFill>
                    <a:srgbClr val="002060"/>
                  </a:solidFill>
                  <a:cs typeface="Calibri" pitchFamily="34" charset="0"/>
                </a:rPr>
                <a:t> - </a:t>
              </a:r>
              <a:r>
                <a:rPr lang="ru-RU" sz="1600" kern="0" dirty="0" err="1">
                  <a:solidFill>
                    <a:srgbClr val="002060"/>
                  </a:solidFill>
                  <a:cs typeface="Calibri" pitchFamily="34" charset="0"/>
                </a:rPr>
                <a:t>сдружения</a:t>
              </a:r>
              <a:r>
                <a:rPr lang="ru-RU" sz="1600" kern="0" dirty="0">
                  <a:solidFill>
                    <a:srgbClr val="002060"/>
                  </a:solidFill>
                  <a:cs typeface="Calibri" pitchFamily="34" charset="0"/>
                </a:rPr>
                <a:t> по </a:t>
              </a:r>
              <a:r>
                <a:rPr lang="ru-RU" sz="1600" kern="0" dirty="0" err="1">
                  <a:solidFill>
                    <a:srgbClr val="002060"/>
                  </a:solidFill>
                  <a:cs typeface="Calibri" pitchFamily="34" charset="0"/>
                </a:rPr>
                <a:t>смисъла</a:t>
              </a:r>
              <a:r>
                <a:rPr lang="ru-RU" sz="1600" kern="0" dirty="0">
                  <a:solidFill>
                    <a:srgbClr val="002060"/>
                  </a:solidFill>
                  <a:cs typeface="Calibri" pitchFamily="34" charset="0"/>
                </a:rPr>
                <a:t> на </a:t>
              </a:r>
              <a:r>
                <a:rPr lang="ru-RU" sz="1600" kern="0" dirty="0" smtClean="0">
                  <a:solidFill>
                    <a:srgbClr val="002060"/>
                  </a:solidFill>
                  <a:cs typeface="Calibri" pitchFamily="34" charset="0"/>
                </a:rPr>
                <a:t>ЗЮЛНЦ или </a:t>
              </a:r>
              <a:r>
                <a:rPr lang="ru-RU" sz="1600" kern="0" dirty="0">
                  <a:solidFill>
                    <a:srgbClr val="002060"/>
                  </a:solidFill>
                  <a:cs typeface="Calibri" pitchFamily="34" charset="0"/>
                </a:rPr>
                <a:t>юридически лица, </a:t>
              </a:r>
              <a:r>
                <a:rPr lang="ru-RU" sz="1600" kern="0" dirty="0" err="1">
                  <a:solidFill>
                    <a:srgbClr val="002060"/>
                  </a:solidFill>
                  <a:cs typeface="Calibri" pitchFamily="34" charset="0"/>
                </a:rPr>
                <a:t>регистрирани</a:t>
              </a:r>
              <a:r>
                <a:rPr lang="ru-RU" sz="1600" kern="0" dirty="0">
                  <a:solidFill>
                    <a:srgbClr val="002060"/>
                  </a:solidFill>
                  <a:cs typeface="Calibri" pitchFamily="34" charset="0"/>
                </a:rPr>
                <a:t> по </a:t>
              </a:r>
              <a:r>
                <a:rPr lang="ru-RU" sz="1600" kern="0" dirty="0" smtClean="0">
                  <a:solidFill>
                    <a:srgbClr val="002060"/>
                  </a:solidFill>
                  <a:cs typeface="Calibri" pitchFamily="34" charset="0"/>
                </a:rPr>
                <a:t>ТЗ</a:t>
              </a:r>
            </a:p>
            <a:p>
              <a:pPr marL="0" lvl="1" algn="just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ru-RU" sz="1600" kern="0" dirty="0" smtClean="0">
                  <a:solidFill>
                    <a:srgbClr val="002060"/>
                  </a:solidFill>
                  <a:cs typeface="Calibri" pitchFamily="34" charset="0"/>
                </a:rPr>
                <a:t> </a:t>
              </a:r>
              <a:endParaRPr lang="bg-BG" sz="1600" dirty="0">
                <a:solidFill>
                  <a:srgbClr val="002060"/>
                </a:solidFill>
                <a:cs typeface="Calibri" pitchFamily="34" charset="0"/>
              </a:endParaRP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bg-BG" sz="1600" b="1" dirty="0" smtClean="0">
                  <a:solidFill>
                    <a:srgbClr val="002060"/>
                  </a:solidFill>
                  <a:cs typeface="Calibri" pitchFamily="34" charset="0"/>
                </a:rPr>
                <a:t>Допустими дейности</a:t>
              </a:r>
              <a:r>
                <a:rPr lang="bg-BG" sz="1600" dirty="0" smtClean="0">
                  <a:solidFill>
                    <a:srgbClr val="002060"/>
                  </a:solidFill>
                  <a:cs typeface="Calibri" pitchFamily="34" charset="0"/>
                </a:rPr>
                <a:t>: </a:t>
              </a:r>
            </a:p>
            <a:p>
              <a:pPr marL="171450" lvl="1" indent="-171450" algn="just" defTabSz="912813" eaLnBrk="0" hangingPunct="0">
                <a:lnSpc>
                  <a:spcPct val="90000"/>
                </a:lnSpc>
                <a:spcBef>
                  <a:spcPct val="20000"/>
                </a:spcBef>
                <a:buFont typeface="Wingdings" panose="05000000000000000000" pitchFamily="2" charset="2"/>
                <a:buChar char="ü"/>
                <a:defRPr/>
              </a:pPr>
              <a:r>
                <a:rPr lang="ru-RU" sz="1600" dirty="0" err="1">
                  <a:solidFill>
                    <a:srgbClr val="002060"/>
                  </a:solidFill>
                  <a:cs typeface="Calibri" pitchFamily="34" charset="0"/>
                </a:rPr>
                <a:t>д</a:t>
              </a:r>
              <a:r>
                <a:rPr lang="ru-RU" sz="1600" dirty="0" err="1" smtClean="0">
                  <a:solidFill>
                    <a:srgbClr val="002060"/>
                  </a:solidFill>
                  <a:cs typeface="Calibri" pitchFamily="34" charset="0"/>
                </a:rPr>
                <a:t>ейности</a:t>
              </a:r>
              <a:r>
                <a:rPr lang="ru-RU" sz="1600" dirty="0" smtClean="0">
                  <a:solidFill>
                    <a:srgbClr val="002060"/>
                  </a:solidFill>
                  <a:cs typeface="Calibri" pitchFamily="34" charset="0"/>
                </a:rPr>
                <a:t> </a:t>
              </a:r>
              <a:r>
                <a:rPr lang="ru-RU" sz="1600" dirty="0">
                  <a:solidFill>
                    <a:srgbClr val="002060"/>
                  </a:solidFill>
                  <a:cs typeface="Calibri" pitchFamily="34" charset="0"/>
                </a:rPr>
                <a:t>за </a:t>
              </a:r>
              <a:r>
                <a:rPr lang="ru-RU" sz="1600" dirty="0" err="1">
                  <a:solidFill>
                    <a:srgbClr val="002060"/>
                  </a:solidFill>
                  <a:cs typeface="Calibri" pitchFamily="34" charset="0"/>
                </a:rPr>
                <a:t>укрепване</a:t>
              </a:r>
              <a:r>
                <a:rPr lang="ru-RU" sz="1600" dirty="0">
                  <a:solidFill>
                    <a:srgbClr val="002060"/>
                  </a:solidFill>
                  <a:cs typeface="Calibri" pitchFamily="34" charset="0"/>
                </a:rPr>
                <a:t> на </a:t>
              </a:r>
              <a:r>
                <a:rPr lang="ru-RU" sz="1600" dirty="0" err="1">
                  <a:solidFill>
                    <a:srgbClr val="002060"/>
                  </a:solidFill>
                  <a:cs typeface="Calibri" pitchFamily="34" charset="0"/>
                </a:rPr>
                <a:t>иновационния</a:t>
              </a:r>
              <a:r>
                <a:rPr lang="ru-RU" sz="1600" dirty="0">
                  <a:solidFill>
                    <a:srgbClr val="002060"/>
                  </a:solidFill>
                  <a:cs typeface="Calibri" pitchFamily="34" charset="0"/>
                </a:rPr>
                <a:t> и научно-</a:t>
              </a:r>
              <a:r>
                <a:rPr lang="ru-RU" sz="1600" dirty="0" err="1">
                  <a:solidFill>
                    <a:srgbClr val="002060"/>
                  </a:solidFill>
                  <a:cs typeface="Calibri" pitchFamily="34" charset="0"/>
                </a:rPr>
                <a:t>изследователския</a:t>
              </a:r>
              <a:r>
                <a:rPr lang="ru-RU" sz="1600" dirty="0">
                  <a:solidFill>
                    <a:srgbClr val="002060"/>
                  </a:solidFill>
                  <a:cs typeface="Calibri" pitchFamily="34" charset="0"/>
                </a:rPr>
                <a:t> потенциал на </a:t>
              </a:r>
              <a:r>
                <a:rPr lang="ru-RU" sz="1600" dirty="0" err="1">
                  <a:solidFill>
                    <a:srgbClr val="002060"/>
                  </a:solidFill>
                  <a:cs typeface="Calibri" pitchFamily="34" charset="0"/>
                </a:rPr>
                <a:t>клъстера</a:t>
              </a:r>
              <a:r>
                <a:rPr lang="ru-RU" sz="1600" dirty="0">
                  <a:solidFill>
                    <a:srgbClr val="002060"/>
                  </a:solidFill>
                  <a:cs typeface="Calibri" pitchFamily="34" charset="0"/>
                </a:rPr>
                <a:t> и </a:t>
              </a:r>
              <a:r>
                <a:rPr lang="ru-RU" sz="1600" dirty="0" err="1">
                  <a:solidFill>
                    <a:srgbClr val="002060"/>
                  </a:solidFill>
                  <a:cs typeface="Calibri" pitchFamily="34" charset="0"/>
                </a:rPr>
                <a:t>създаване</a:t>
              </a:r>
              <a:r>
                <a:rPr lang="ru-RU" sz="1600" dirty="0">
                  <a:solidFill>
                    <a:srgbClr val="002060"/>
                  </a:solidFill>
                  <a:cs typeface="Calibri" pitchFamily="34" charset="0"/>
                </a:rPr>
                <a:t> на </a:t>
              </a:r>
              <a:r>
                <a:rPr lang="ru-RU" sz="1600" dirty="0" err="1">
                  <a:solidFill>
                    <a:srgbClr val="002060"/>
                  </a:solidFill>
                  <a:cs typeface="Calibri" pitchFamily="34" charset="0"/>
                </a:rPr>
                <a:t>сътрудничества</a:t>
              </a:r>
              <a:r>
                <a:rPr lang="ru-RU" sz="1600" dirty="0" smtClean="0">
                  <a:solidFill>
                    <a:srgbClr val="002060"/>
                  </a:solidFill>
                  <a:cs typeface="Calibri" pitchFamily="34" charset="0"/>
                </a:rPr>
                <a:t>;</a:t>
              </a:r>
            </a:p>
            <a:p>
              <a:pPr marL="0" lvl="1" algn="just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endParaRPr lang="ru-RU" sz="1600" dirty="0">
                <a:solidFill>
                  <a:srgbClr val="002060"/>
                </a:solidFill>
                <a:cs typeface="Calibri" pitchFamily="34" charset="0"/>
              </a:endParaRPr>
            </a:p>
            <a:p>
              <a:pPr marL="171450" lvl="1" indent="-171450" algn="just" defTabSz="912813" eaLnBrk="0" hangingPunct="0">
                <a:lnSpc>
                  <a:spcPct val="90000"/>
                </a:lnSpc>
                <a:spcBef>
                  <a:spcPct val="20000"/>
                </a:spcBef>
                <a:buFont typeface="Wingdings" panose="05000000000000000000" pitchFamily="2" charset="2"/>
                <a:buChar char="ü"/>
                <a:defRPr/>
              </a:pPr>
              <a:r>
                <a:rPr lang="ru-RU" sz="1600" dirty="0" err="1">
                  <a:solidFill>
                    <a:srgbClr val="002060"/>
                  </a:solidFill>
                  <a:cs typeface="Calibri" pitchFamily="34" charset="0"/>
                </a:rPr>
                <a:t>д</a:t>
              </a:r>
              <a:r>
                <a:rPr lang="ru-RU" sz="1600" dirty="0" err="1" smtClean="0">
                  <a:solidFill>
                    <a:srgbClr val="002060"/>
                  </a:solidFill>
                  <a:cs typeface="Calibri" pitchFamily="34" charset="0"/>
                </a:rPr>
                <a:t>ейности</a:t>
              </a:r>
              <a:r>
                <a:rPr lang="ru-RU" sz="1600" dirty="0" smtClean="0">
                  <a:solidFill>
                    <a:srgbClr val="002060"/>
                  </a:solidFill>
                  <a:cs typeface="Calibri" pitchFamily="34" charset="0"/>
                </a:rPr>
                <a:t> </a:t>
              </a:r>
              <a:r>
                <a:rPr lang="ru-RU" sz="1600" dirty="0">
                  <a:solidFill>
                    <a:srgbClr val="002060"/>
                  </a:solidFill>
                  <a:cs typeface="Calibri" pitchFamily="34" charset="0"/>
                </a:rPr>
                <a:t>за развитие на </a:t>
              </a:r>
              <a:r>
                <a:rPr lang="ru-RU" sz="1600" dirty="0" err="1">
                  <a:solidFill>
                    <a:srgbClr val="002060"/>
                  </a:solidFill>
                  <a:cs typeface="Calibri" pitchFamily="34" charset="0"/>
                </a:rPr>
                <a:t>иновационни</a:t>
              </a:r>
              <a:r>
                <a:rPr lang="ru-RU" sz="1600" dirty="0">
                  <a:solidFill>
                    <a:srgbClr val="002060"/>
                  </a:solidFill>
                  <a:cs typeface="Calibri" pitchFamily="34" charset="0"/>
                </a:rPr>
                <a:t> </a:t>
              </a:r>
              <a:r>
                <a:rPr lang="ru-RU" sz="1600" dirty="0" err="1">
                  <a:solidFill>
                    <a:srgbClr val="002060"/>
                  </a:solidFill>
                  <a:cs typeface="Calibri" pitchFamily="34" charset="0"/>
                </a:rPr>
                <a:t>клъстери</a:t>
              </a:r>
              <a:r>
                <a:rPr lang="ru-RU" sz="1600" dirty="0">
                  <a:solidFill>
                    <a:srgbClr val="002060"/>
                  </a:solidFill>
                  <a:cs typeface="Calibri" pitchFamily="34" charset="0"/>
                </a:rPr>
                <a:t> (вкл. </a:t>
              </a:r>
              <a:r>
                <a:rPr lang="ru-RU" sz="1600" dirty="0" err="1">
                  <a:solidFill>
                    <a:srgbClr val="002060"/>
                  </a:solidFill>
                  <a:cs typeface="Calibri" pitchFamily="34" charset="0"/>
                </a:rPr>
                <a:t>споделена</a:t>
              </a:r>
              <a:r>
                <a:rPr lang="ru-RU" sz="1600" dirty="0">
                  <a:solidFill>
                    <a:srgbClr val="002060"/>
                  </a:solidFill>
                  <a:cs typeface="Calibri" pitchFamily="34" charset="0"/>
                </a:rPr>
                <a:t> инфраструктура и ноу-хау); </a:t>
              </a:r>
            </a:p>
            <a:p>
              <a:pPr marL="0" lvl="1" algn="just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endParaRPr lang="ru-RU" sz="1400" dirty="0">
                <a:solidFill>
                  <a:srgbClr val="002060"/>
                </a:solidFill>
              </a:endParaRPr>
            </a:p>
            <a:p>
              <a:pPr marL="171450" lvl="1" indent="-171450" algn="just" defTabSz="912813" eaLnBrk="0" hangingPunct="0">
                <a:lnSpc>
                  <a:spcPct val="90000"/>
                </a:lnSpc>
                <a:spcBef>
                  <a:spcPct val="20000"/>
                </a:spcBef>
                <a:buFont typeface="Wingdings" panose="05000000000000000000" pitchFamily="2" charset="2"/>
                <a:buChar char="ü"/>
                <a:defRPr/>
              </a:pPr>
              <a:endParaRPr lang="bg-BG" sz="1400" dirty="0">
                <a:solidFill>
                  <a:srgbClr val="002060"/>
                </a:solidFill>
              </a:endParaRPr>
            </a:p>
            <a:p>
              <a:pPr marL="271463" lvl="1" indent="-271463" defTabSz="912813" eaLnBrk="0" hangingPunct="0">
                <a:lnSpc>
                  <a:spcPct val="90000"/>
                </a:lnSpc>
                <a:spcBef>
                  <a:spcPct val="20000"/>
                </a:spcBef>
                <a:buFontTx/>
                <a:buBlip>
                  <a:blip r:embed="rId8"/>
                </a:buBlip>
                <a:defRPr/>
              </a:pPr>
              <a:endParaRPr lang="ru-RU" sz="1400" dirty="0">
                <a:solidFill>
                  <a:srgbClr val="000000"/>
                </a:solidFill>
              </a:endParaRPr>
            </a:p>
            <a:p>
              <a:pPr marL="271463" lvl="1" indent="-271463" defTabSz="912813" eaLnBrk="0" hangingPunct="0">
                <a:lnSpc>
                  <a:spcPct val="90000"/>
                </a:lnSpc>
                <a:spcBef>
                  <a:spcPct val="20000"/>
                </a:spcBef>
                <a:buFontTx/>
                <a:buBlip>
                  <a:blip r:embed="rId8"/>
                </a:buBlip>
                <a:defRPr/>
              </a:pPr>
              <a:endParaRPr lang="en-US" sz="1400" b="1" kern="0" dirty="0">
                <a:solidFill>
                  <a:srgbClr val="000000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10" name="Rectangle 5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4642245" y="3370103"/>
              <a:ext cx="4180769" cy="3240358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lIns="90488" tIns="91440" rIns="90488" bIns="91440"/>
            <a:lstStyle/>
            <a:p>
              <a:pPr marL="285750" lvl="1" indent="-285750" defTabSz="912813" eaLnBrk="0" hangingPunct="0">
                <a:lnSpc>
                  <a:spcPct val="9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  <a:defRPr/>
              </a:pPr>
              <a:r>
                <a:rPr lang="ru-RU" sz="1600" dirty="0" err="1">
                  <a:solidFill>
                    <a:srgbClr val="002060"/>
                  </a:solidFill>
                  <a:cs typeface="Calibri" pitchFamily="34" charset="0"/>
                </a:rPr>
                <a:t>Инвестиционни</a:t>
              </a:r>
              <a:r>
                <a:rPr lang="ru-RU" sz="1600" dirty="0">
                  <a:solidFill>
                    <a:srgbClr val="002060"/>
                  </a:solidFill>
                  <a:cs typeface="Calibri" pitchFamily="34" charset="0"/>
                </a:rPr>
                <a:t> </a:t>
              </a:r>
              <a:r>
                <a:rPr lang="ru-RU" sz="1600" dirty="0" err="1">
                  <a:solidFill>
                    <a:srgbClr val="002060"/>
                  </a:solidFill>
                  <a:cs typeface="Calibri" pitchFamily="34" charset="0"/>
                </a:rPr>
                <a:t>разходи</a:t>
              </a:r>
              <a:r>
                <a:rPr lang="ru-RU" sz="1600" dirty="0">
                  <a:solidFill>
                    <a:srgbClr val="002060"/>
                  </a:solidFill>
                  <a:cs typeface="Calibri" pitchFamily="34" charset="0"/>
                </a:rPr>
                <a:t> (ДМА и ДНА)</a:t>
              </a:r>
            </a:p>
            <a:p>
              <a:pPr marL="285750" lvl="1" indent="-285750" defTabSz="912813" eaLnBrk="0" hangingPunct="0">
                <a:lnSpc>
                  <a:spcPct val="9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  <a:defRPr/>
              </a:pPr>
              <a:r>
                <a:rPr lang="ru-RU" sz="1600" dirty="0" err="1">
                  <a:solidFill>
                    <a:srgbClr val="002060"/>
                  </a:solidFill>
                  <a:cs typeface="Calibri" pitchFamily="34" charset="0"/>
                </a:rPr>
                <a:t>Разходи</a:t>
              </a:r>
              <a:r>
                <a:rPr lang="ru-RU" sz="1600" dirty="0">
                  <a:solidFill>
                    <a:srgbClr val="002060"/>
                  </a:solidFill>
                  <a:cs typeface="Calibri" pitchFamily="34" charset="0"/>
                </a:rPr>
                <a:t> за </a:t>
              </a:r>
              <a:r>
                <a:rPr lang="ru-RU" sz="1600" dirty="0" smtClean="0">
                  <a:solidFill>
                    <a:srgbClr val="002060"/>
                  </a:solidFill>
                  <a:cs typeface="Calibri" pitchFamily="34" charset="0"/>
                </a:rPr>
                <a:t>персонал</a:t>
              </a:r>
              <a:endParaRPr lang="ru-RU" sz="1600" dirty="0">
                <a:solidFill>
                  <a:srgbClr val="002060"/>
                </a:solidFill>
                <a:cs typeface="Calibri" pitchFamily="34" charset="0"/>
              </a:endParaRPr>
            </a:p>
            <a:p>
              <a:pPr marL="285750" lvl="1" indent="-285750" defTabSz="912813" eaLnBrk="0" hangingPunct="0">
                <a:lnSpc>
                  <a:spcPct val="9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  <a:defRPr/>
              </a:pPr>
              <a:r>
                <a:rPr lang="ru-RU" sz="1600" dirty="0" err="1">
                  <a:solidFill>
                    <a:srgbClr val="002060"/>
                  </a:solidFill>
                  <a:cs typeface="Calibri" pitchFamily="34" charset="0"/>
                </a:rPr>
                <a:t>Административни</a:t>
              </a:r>
              <a:r>
                <a:rPr lang="ru-RU" sz="1600" dirty="0">
                  <a:solidFill>
                    <a:srgbClr val="002060"/>
                  </a:solidFill>
                  <a:cs typeface="Calibri" pitchFamily="34" charset="0"/>
                </a:rPr>
                <a:t> </a:t>
              </a:r>
              <a:r>
                <a:rPr lang="ru-RU" sz="1600" dirty="0" err="1" smtClean="0">
                  <a:solidFill>
                    <a:srgbClr val="002060"/>
                  </a:solidFill>
                  <a:cs typeface="Calibri" pitchFamily="34" charset="0"/>
                </a:rPr>
                <a:t>разходи</a:t>
              </a:r>
              <a:endParaRPr lang="ru-RU" sz="1600" dirty="0">
                <a:solidFill>
                  <a:srgbClr val="002060"/>
                </a:solidFill>
                <a:cs typeface="Calibri" pitchFamily="34" charset="0"/>
              </a:endParaRPr>
            </a:p>
            <a:p>
              <a:pPr marL="285750" lvl="1" indent="-285750" defTabSz="912813" eaLnBrk="0" hangingPunct="0">
                <a:lnSpc>
                  <a:spcPct val="9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  <a:defRPr/>
              </a:pPr>
              <a:r>
                <a:rPr lang="ru-RU" sz="1600" dirty="0" err="1">
                  <a:solidFill>
                    <a:srgbClr val="002060"/>
                  </a:solidFill>
                  <a:cs typeface="Calibri" pitchFamily="34" charset="0"/>
                </a:rPr>
                <a:t>Разходи</a:t>
              </a:r>
              <a:r>
                <a:rPr lang="ru-RU" sz="1600" dirty="0">
                  <a:solidFill>
                    <a:srgbClr val="002060"/>
                  </a:solidFill>
                  <a:cs typeface="Calibri" pitchFamily="34" charset="0"/>
                </a:rPr>
                <a:t> за </a:t>
              </a:r>
              <a:r>
                <a:rPr lang="ru-RU" sz="1600" dirty="0" smtClean="0">
                  <a:solidFill>
                    <a:srgbClr val="002060"/>
                  </a:solidFill>
                  <a:cs typeface="Calibri" pitchFamily="34" charset="0"/>
                </a:rPr>
                <a:t>услуги</a:t>
              </a:r>
              <a:endParaRPr lang="ru-RU" sz="1600" dirty="0">
                <a:solidFill>
                  <a:srgbClr val="002060"/>
                </a:solidFill>
                <a:cs typeface="Calibri" pitchFamily="34" charset="0"/>
              </a:endParaRP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endParaRPr lang="ru-RU" sz="1600" dirty="0" smtClean="0">
                <a:solidFill>
                  <a:srgbClr val="002060"/>
                </a:solidFill>
                <a:cs typeface="Calibri" pitchFamily="34" charset="0"/>
              </a:endParaRP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ru-RU" sz="1600" b="1" dirty="0" smtClean="0">
                  <a:solidFill>
                    <a:srgbClr val="002060"/>
                  </a:solidFill>
                  <a:cs typeface="Calibri" pitchFamily="34" charset="0"/>
                </a:rPr>
                <a:t>Минимален размер на помощта:</a:t>
              </a:r>
              <a:r>
                <a:rPr lang="ru-RU" sz="1600" dirty="0" smtClean="0">
                  <a:solidFill>
                    <a:srgbClr val="002060"/>
                  </a:solidFill>
                  <a:cs typeface="Calibri" pitchFamily="34" charset="0"/>
                </a:rPr>
                <a:t> </a:t>
              </a: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ru-RU" sz="1600" dirty="0" smtClean="0">
                  <a:solidFill>
                    <a:srgbClr val="002060"/>
                  </a:solidFill>
                  <a:cs typeface="Calibri" pitchFamily="34" charset="0"/>
                </a:rPr>
                <a:t>200 000 лв. </a:t>
              </a: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ru-RU" sz="1600" b="1" dirty="0" smtClean="0">
                  <a:solidFill>
                    <a:srgbClr val="002060"/>
                  </a:solidFill>
                  <a:cs typeface="Calibri" pitchFamily="34" charset="0"/>
                </a:rPr>
                <a:t>Максимален размер на помощта:</a:t>
              </a:r>
              <a:r>
                <a:rPr lang="ru-RU" sz="1600" dirty="0" smtClean="0">
                  <a:solidFill>
                    <a:srgbClr val="002060"/>
                  </a:solidFill>
                  <a:cs typeface="Calibri" pitchFamily="34" charset="0"/>
                </a:rPr>
                <a:t> </a:t>
              </a: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ru-RU" sz="1600" dirty="0" smtClean="0">
                  <a:solidFill>
                    <a:srgbClr val="002060"/>
                  </a:solidFill>
                  <a:cs typeface="Calibri" pitchFamily="34" charset="0"/>
                </a:rPr>
                <a:t>1 500 000 лв. </a:t>
              </a:r>
            </a:p>
            <a:p>
              <a:pPr marL="271463" lvl="1" indent="-271463" defTabSz="912813" eaLnBrk="0" hangingPunct="0">
                <a:lnSpc>
                  <a:spcPct val="90000"/>
                </a:lnSpc>
                <a:spcBef>
                  <a:spcPct val="20000"/>
                </a:spcBef>
                <a:buFontTx/>
                <a:buBlip>
                  <a:blip r:embed="rId8"/>
                </a:buBlip>
                <a:defRPr/>
              </a:pPr>
              <a:endParaRPr lang="ru-RU" sz="1600" dirty="0">
                <a:solidFill>
                  <a:srgbClr val="002060"/>
                </a:solidFill>
                <a:cs typeface="Calibri" pitchFamily="34" charset="0"/>
              </a:endParaRP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ru-RU" sz="1600" b="1" dirty="0" smtClean="0">
                  <a:solidFill>
                    <a:srgbClr val="002060"/>
                  </a:solidFill>
                  <a:cs typeface="Calibri" pitchFamily="34" charset="0"/>
                </a:rPr>
                <a:t>Дата на обявяване: </a:t>
              </a:r>
              <a:r>
                <a:rPr lang="ru-RU" sz="1600" kern="0" dirty="0" err="1" smtClean="0">
                  <a:solidFill>
                    <a:srgbClr val="002060"/>
                  </a:solidFill>
                  <a:cs typeface="Calibri" pitchFamily="34" charset="0"/>
                </a:rPr>
                <a:t>юни</a:t>
              </a:r>
              <a:r>
                <a:rPr lang="ru-RU" sz="1600" kern="0" dirty="0" smtClean="0">
                  <a:solidFill>
                    <a:srgbClr val="002060"/>
                  </a:solidFill>
                  <a:cs typeface="Calibri" pitchFamily="34" charset="0"/>
                </a:rPr>
                <a:t> 2019 г</a:t>
              </a:r>
              <a:r>
                <a:rPr lang="ru-RU" sz="1600" kern="0" dirty="0">
                  <a:solidFill>
                    <a:srgbClr val="002060"/>
                  </a:solidFill>
                  <a:cs typeface="Calibri" pitchFamily="34" charset="0"/>
                </a:rPr>
                <a:t>. </a:t>
              </a:r>
            </a:p>
            <a:p>
              <a:pPr marL="271463" lvl="1" indent="-271463" defTabSz="912813" eaLnBrk="0" hangingPunct="0">
                <a:lnSpc>
                  <a:spcPct val="90000"/>
                </a:lnSpc>
                <a:spcBef>
                  <a:spcPct val="20000"/>
                </a:spcBef>
                <a:buFontTx/>
                <a:buBlip>
                  <a:blip r:embed="rId8"/>
                </a:buBlip>
                <a:defRPr/>
              </a:pPr>
              <a:endParaRPr lang="en-US" sz="1400" kern="0" dirty="0">
                <a:solidFill>
                  <a:srgbClr val="002060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11" name="Rectangle 5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258763" y="2794037"/>
              <a:ext cx="4285456" cy="57606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noFill/>
              <a:miter lim="800000"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lIns="90488" tIns="91440" rIns="90488" bIns="91440" anchor="ctr"/>
            <a:lstStyle/>
            <a:p>
              <a:pPr algn="ctr" eaLnBrk="0" hangingPunct="0">
                <a:lnSpc>
                  <a:spcPct val="90000"/>
                </a:lnSpc>
              </a:pPr>
              <a:r>
                <a:rPr lang="bg-BG" b="1" kern="0" dirty="0">
                  <a:solidFill>
                    <a:srgbClr val="002060"/>
                  </a:solidFill>
                  <a:cs typeface="Calibri" panose="020F0502020204030204" pitchFamily="34" charset="0"/>
                </a:rPr>
                <a:t>Допустими кандидати/дейности </a:t>
              </a:r>
              <a:endParaRPr lang="en-US" b="1" kern="0" dirty="0">
                <a:solidFill>
                  <a:srgbClr val="002060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12" name="Rectangle 5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4642246" y="2794035"/>
              <a:ext cx="4208068" cy="57606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noFill/>
              <a:miter lim="800000"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lIns="90488" tIns="91440" rIns="90488" bIns="91440" anchor="ctr"/>
            <a:lstStyle/>
            <a:p>
              <a:pPr algn="ctr" eaLnBrk="0" hangingPunct="0">
                <a:lnSpc>
                  <a:spcPct val="90000"/>
                </a:lnSpc>
              </a:pPr>
              <a:r>
                <a:rPr lang="bg-BG" b="1" kern="0" dirty="0">
                  <a:solidFill>
                    <a:srgbClr val="002060"/>
                  </a:solidFill>
                  <a:cs typeface="Calibri" panose="020F0502020204030204" pitchFamily="34" charset="0"/>
                </a:rPr>
                <a:t>Допустими разходи </a:t>
              </a:r>
              <a:endParaRPr lang="en-US" b="1" kern="0" dirty="0">
                <a:solidFill>
                  <a:srgbClr val="002060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8" name="AutoShape 6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 rot="10800000">
              <a:off x="2173301" y="2421458"/>
              <a:ext cx="4786312" cy="287337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12700">
              <a:noFill/>
              <a:miter lim="800000"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lIns="90488" tIns="91440" rIns="90488" bIns="91440" anchor="ctr"/>
            <a:lstStyle/>
            <a:p>
              <a:pPr algn="ctr" eaLnBrk="0" hangingPunct="0">
                <a:lnSpc>
                  <a:spcPct val="90000"/>
                </a:lnSpc>
              </a:pPr>
              <a:endParaRPr lang="de-DE" sz="1600" b="1" kern="0" dirty="0">
                <a:solidFill>
                  <a:srgbClr val="002060"/>
                </a:solidFill>
                <a:cs typeface="Calibri" panose="020F0502020204030204" pitchFamily="34" charset="0"/>
              </a:endParaRPr>
            </a:p>
          </p:txBody>
        </p:sp>
      </p:grpSp>
      <p:cxnSp>
        <p:nvCxnSpPr>
          <p:cNvPr id="14" name="Straight Connector 13"/>
          <p:cNvCxnSpPr/>
          <p:nvPr/>
        </p:nvCxnSpPr>
        <p:spPr>
          <a:xfrm>
            <a:off x="4683489" y="4725144"/>
            <a:ext cx="418076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>
            <a:extLst>
              <a:ext uri="{FF2B5EF4-FFF2-40B4-BE49-F238E27FC236}">
                <a16:creationId xmlns="" xmlns:a16="http://schemas.microsoft.com/office/drawing/2014/main" id="{CCDA088A-ECA5-2B45-B99F-19E035C5DB7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063132" y="-6987"/>
            <a:ext cx="1080868" cy="1021516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300008" y="91199"/>
            <a:ext cx="77631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Планирани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процедури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за 2019 г. в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рамките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на</a:t>
            </a:r>
            <a:endParaRPr lang="en-US" sz="2400" b="1" dirty="0" smtClean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ПО 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1 „Технологично развитие и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иновации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“ </a:t>
            </a:r>
          </a:p>
        </p:txBody>
      </p:sp>
    </p:spTree>
    <p:extLst>
      <p:ext uri="{BB962C8B-B14F-4D97-AF65-F5344CB8AC3E}">
        <p14:creationId xmlns:p14="http://schemas.microsoft.com/office/powerpoint/2010/main" val="827103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/>
        </p:nvSpPr>
        <p:spPr>
          <a:xfrm>
            <a:off x="2627784" y="6381328"/>
            <a:ext cx="4147806" cy="4046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i="1" dirty="0">
              <a:solidFill>
                <a:srgbClr val="000000"/>
              </a:solidFill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5256328"/>
              </p:ext>
            </p:extLst>
          </p:nvPr>
        </p:nvGraphicFramePr>
        <p:xfrm>
          <a:off x="260724" y="1883889"/>
          <a:ext cx="8542083" cy="3866280"/>
        </p:xfrm>
        <a:graphic>
          <a:graphicData uri="http://schemas.openxmlformats.org/drawingml/2006/table">
            <a:tbl>
              <a:tblPr/>
              <a:tblGrid>
                <a:gridCol w="1860335"/>
                <a:gridCol w="1034413"/>
                <a:gridCol w="4128332"/>
                <a:gridCol w="1519003"/>
              </a:tblGrid>
              <a:tr h="102308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Наименование на процедурата </a:t>
                      </a: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Бюджет </a:t>
                      </a: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Допустими кандидати и дейности</a:t>
                      </a: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Дата на обявяване/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kumimoji="0" lang="bg-BG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Краен срок  </a:t>
                      </a: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284319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Надграждане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и развитие на научно-технологичен парк „София Тех Парк“ </a:t>
                      </a:r>
                      <a:endParaRPr kumimoji="0" lang="bg-BG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39 622 868 лв.</a:t>
                      </a: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Допустим кандидат</a:t>
                      </a:r>
                      <a:r>
                        <a:rPr kumimoji="0" lang="bg-BG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: София Тех Парк АД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Допустими дейности: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Дейности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за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интегрирана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инвестиционна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и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консултантска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подкрепа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за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развитието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,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институционално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доизграждане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и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функциониране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на вече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изградения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научно-технологичен парк</a:t>
                      </a:r>
                      <a:endParaRPr kumimoji="0" lang="en-US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Обявяване: </a:t>
                      </a:r>
                      <a:r>
                        <a:rPr kumimoji="0" lang="bg-BG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Септември 2019 г.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Краен срок: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Ноември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2019 г. </a:t>
                      </a: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6514" y="0"/>
            <a:ext cx="1085850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260724" y="268360"/>
            <a:ext cx="7886700" cy="1325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Планирани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процедури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за 2019 г. в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рамките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на</a:t>
            </a:r>
            <a:endParaRPr lang="en-US" sz="2400" b="1" dirty="0" smtClean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ПО 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1 „Технологично развитие и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иновации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“ </a:t>
            </a:r>
          </a:p>
        </p:txBody>
      </p:sp>
    </p:spTree>
    <p:extLst>
      <p:ext uri="{BB962C8B-B14F-4D97-AF65-F5344CB8AC3E}">
        <p14:creationId xmlns:p14="http://schemas.microsoft.com/office/powerpoint/2010/main" val="125290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75817" y="1152487"/>
            <a:ext cx="8063633" cy="58644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270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0488" tIns="91440" rIns="90488" bIns="91440" anchor="ctr"/>
          <a:lstStyle/>
          <a:p>
            <a:pPr algn="ctr">
              <a:lnSpc>
                <a:spcPct val="90000"/>
              </a:lnSpc>
              <a:spcBef>
                <a:spcPct val="0"/>
              </a:spcBef>
              <a:defRPr/>
            </a:pPr>
            <a:r>
              <a:rPr lang="bg-BG" sz="2400" b="1" dirty="0" smtClean="0">
                <a:solidFill>
                  <a:srgbClr val="002060"/>
                </a:solidFill>
              </a:rPr>
              <a:t>„</a:t>
            </a:r>
            <a:r>
              <a:rPr lang="bg-BG" sz="2400" b="1" dirty="0">
                <a:solidFill>
                  <a:srgbClr val="002060"/>
                </a:solidFill>
              </a:rPr>
              <a:t>Дигитализация на </a:t>
            </a:r>
            <a:r>
              <a:rPr lang="bg-BG" sz="2400" b="1" dirty="0" smtClean="0">
                <a:solidFill>
                  <a:srgbClr val="002060"/>
                </a:solidFill>
              </a:rPr>
              <a:t>МСП“</a:t>
            </a:r>
          </a:p>
        </p:txBody>
      </p:sp>
      <p:sp>
        <p:nvSpPr>
          <p:cNvPr id="5" name="AutoShape 6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 rot="10800000">
            <a:off x="3016441" y="2498164"/>
            <a:ext cx="3437095" cy="451648"/>
          </a:xfrm>
          <a:prstGeom prst="triangle">
            <a:avLst>
              <a:gd name="adj" fmla="val 50000"/>
            </a:avLst>
          </a:prstGeom>
          <a:solidFill>
            <a:schemeClr val="accent2">
              <a:lumMod val="60000"/>
              <a:lumOff val="40000"/>
            </a:schemeClr>
          </a:solidFill>
          <a:ln w="12700">
            <a:solidFill>
              <a:schemeClr val="accent4"/>
            </a:solidFill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rot="10800000" vert="eaVert" wrap="none" lIns="90488" tIns="44450" rIns="90488" bIns="44450" anchor="ctr"/>
          <a:lstStyle/>
          <a:p>
            <a:pPr eaLnBrk="0" hangingPunct="0">
              <a:defRPr/>
            </a:pPr>
            <a:endParaRPr lang="de-DE" sz="1600" b="1" kern="0" dirty="0">
              <a:solidFill>
                <a:sysClr val="windowText" lastClr="000000"/>
              </a:solidFill>
              <a:latin typeface="Calibri Light"/>
              <a:cs typeface="Calibri" panose="020F0502020204030204" pitchFamily="34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64024" y="3347193"/>
            <a:ext cx="4069520" cy="28625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0488" tIns="91440" rIns="90488" bIns="91440"/>
          <a:lstStyle/>
          <a:p>
            <a:pPr marL="285750" lvl="1" indent="-285750" algn="just" defTabSz="912813" eaLnBrk="0" hangingPunct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bg-BG" sz="1600" b="1" dirty="0" smtClean="0">
                <a:solidFill>
                  <a:srgbClr val="002060"/>
                </a:solidFill>
              </a:rPr>
              <a:t>Допустими кандидати: </a:t>
            </a:r>
          </a:p>
          <a:p>
            <a:pPr marL="171450" lvl="1" indent="-171450" algn="just" defTabSz="912813" eaLnBrk="0" hangingPunct="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r>
              <a:rPr lang="ru-RU" sz="1600" dirty="0" err="1">
                <a:solidFill>
                  <a:srgbClr val="002060"/>
                </a:solidFill>
              </a:rPr>
              <a:t>Съществуващи</a:t>
            </a:r>
            <a:r>
              <a:rPr lang="ru-RU" sz="1600" dirty="0">
                <a:solidFill>
                  <a:srgbClr val="002060"/>
                </a:solidFill>
              </a:rPr>
              <a:t> микро, малки и </a:t>
            </a:r>
            <a:r>
              <a:rPr lang="ru-RU" sz="1600" dirty="0" err="1">
                <a:solidFill>
                  <a:srgbClr val="002060"/>
                </a:solidFill>
              </a:rPr>
              <a:t>средни</a:t>
            </a:r>
            <a:r>
              <a:rPr lang="ru-RU" sz="1600" dirty="0">
                <a:solidFill>
                  <a:srgbClr val="002060"/>
                </a:solidFill>
              </a:rPr>
              <a:t> предприятия, </a:t>
            </a:r>
            <a:r>
              <a:rPr lang="ru-RU" sz="1600" dirty="0" err="1">
                <a:solidFill>
                  <a:srgbClr val="002060"/>
                </a:solidFill>
              </a:rPr>
              <a:t>които</a:t>
            </a:r>
            <a:r>
              <a:rPr lang="ru-RU" sz="1600" dirty="0">
                <a:solidFill>
                  <a:srgbClr val="002060"/>
                </a:solidFill>
              </a:rPr>
              <a:t> </a:t>
            </a:r>
            <a:r>
              <a:rPr lang="ru-RU" sz="1600" dirty="0" err="1">
                <a:solidFill>
                  <a:srgbClr val="002060"/>
                </a:solidFill>
              </a:rPr>
              <a:t>са</a:t>
            </a:r>
            <a:r>
              <a:rPr lang="ru-RU" sz="1600" dirty="0">
                <a:solidFill>
                  <a:srgbClr val="002060"/>
                </a:solidFill>
              </a:rPr>
              <a:t> </a:t>
            </a:r>
            <a:r>
              <a:rPr lang="ru-RU" sz="1600" dirty="0" err="1">
                <a:solidFill>
                  <a:srgbClr val="002060"/>
                </a:solidFill>
              </a:rPr>
              <a:t>търговци</a:t>
            </a:r>
            <a:r>
              <a:rPr lang="ru-RU" sz="1600" dirty="0">
                <a:solidFill>
                  <a:srgbClr val="002060"/>
                </a:solidFill>
              </a:rPr>
              <a:t> по </a:t>
            </a:r>
            <a:r>
              <a:rPr lang="ru-RU" sz="1600" dirty="0" err="1">
                <a:solidFill>
                  <a:srgbClr val="002060"/>
                </a:solidFill>
              </a:rPr>
              <a:t>смисъла</a:t>
            </a:r>
            <a:r>
              <a:rPr lang="ru-RU" sz="1600" dirty="0">
                <a:solidFill>
                  <a:srgbClr val="002060"/>
                </a:solidFill>
              </a:rPr>
              <a:t> на </a:t>
            </a:r>
            <a:r>
              <a:rPr lang="ru-RU" sz="1600" dirty="0" err="1">
                <a:solidFill>
                  <a:srgbClr val="002060"/>
                </a:solidFill>
              </a:rPr>
              <a:t>Търговския</a:t>
            </a:r>
            <a:r>
              <a:rPr lang="ru-RU" sz="1600" dirty="0">
                <a:solidFill>
                  <a:srgbClr val="002060"/>
                </a:solidFill>
              </a:rPr>
              <a:t> закон или Закона за </a:t>
            </a:r>
            <a:r>
              <a:rPr lang="ru-RU" sz="1600" dirty="0" err="1">
                <a:solidFill>
                  <a:srgbClr val="002060"/>
                </a:solidFill>
              </a:rPr>
              <a:t>кооперациите</a:t>
            </a:r>
            <a:r>
              <a:rPr lang="ru-RU" sz="1600" dirty="0">
                <a:solidFill>
                  <a:srgbClr val="002060"/>
                </a:solidFill>
              </a:rPr>
              <a:t>.</a:t>
            </a:r>
          </a:p>
          <a:p>
            <a:pPr marL="285750" lvl="1" indent="-285750" algn="just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endParaRPr lang="ru-RU" sz="1600" dirty="0">
              <a:solidFill>
                <a:srgbClr val="002060"/>
              </a:solidFill>
            </a:endParaRPr>
          </a:p>
          <a:p>
            <a:pPr marL="285750" lvl="1" indent="-285750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bg-BG" sz="1600" b="1" dirty="0" smtClean="0">
                <a:solidFill>
                  <a:srgbClr val="002060"/>
                </a:solidFill>
              </a:rPr>
              <a:t>Допустими дейности: </a:t>
            </a:r>
          </a:p>
          <a:p>
            <a:pPr marL="171450" lvl="1" indent="-171450" algn="just" defTabSz="912813" eaLnBrk="0" hangingPunct="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r>
              <a:rPr lang="ru-RU" sz="1600" dirty="0">
                <a:solidFill>
                  <a:srgbClr val="002060"/>
                </a:solidFill>
              </a:rPr>
              <a:t>Разработване и </a:t>
            </a:r>
            <a:r>
              <a:rPr lang="ru-RU" sz="1600" dirty="0" err="1">
                <a:solidFill>
                  <a:srgbClr val="002060"/>
                </a:solidFill>
              </a:rPr>
              <a:t>въвеждане</a:t>
            </a:r>
            <a:r>
              <a:rPr lang="ru-RU" sz="1600" dirty="0">
                <a:solidFill>
                  <a:srgbClr val="002060"/>
                </a:solidFill>
              </a:rPr>
              <a:t> на </a:t>
            </a:r>
            <a:r>
              <a:rPr lang="ru-RU" sz="1600" dirty="0" err="1">
                <a:solidFill>
                  <a:srgbClr val="002060"/>
                </a:solidFill>
              </a:rPr>
              <a:t>базирани</a:t>
            </a:r>
            <a:r>
              <a:rPr lang="ru-RU" sz="1600" dirty="0">
                <a:solidFill>
                  <a:srgbClr val="002060"/>
                </a:solidFill>
              </a:rPr>
              <a:t> на ИКТ </a:t>
            </a:r>
            <a:r>
              <a:rPr lang="ru-RU" sz="1600" dirty="0" err="1">
                <a:solidFill>
                  <a:srgbClr val="002060"/>
                </a:solidFill>
              </a:rPr>
              <a:t>системи</a:t>
            </a:r>
            <a:r>
              <a:rPr lang="ru-RU" sz="1600" dirty="0">
                <a:solidFill>
                  <a:srgbClr val="002060"/>
                </a:solidFill>
              </a:rPr>
              <a:t> и приложения за управление на </a:t>
            </a:r>
            <a:r>
              <a:rPr lang="ru-RU" sz="1600" dirty="0" smtClean="0">
                <a:solidFill>
                  <a:srgbClr val="002060"/>
                </a:solidFill>
              </a:rPr>
              <a:t>бизнеса.</a:t>
            </a:r>
            <a:endParaRPr lang="ru-RU" sz="1600" dirty="0" smtClean="0">
              <a:solidFill>
                <a:srgbClr val="000000"/>
              </a:solidFill>
            </a:endParaRPr>
          </a:p>
          <a:p>
            <a:pPr marL="265112" lvl="1" defTabSz="912813" eaLnBrk="0" hangingPunct="0">
              <a:lnSpc>
                <a:spcPct val="90000"/>
              </a:lnSpc>
              <a:spcBef>
                <a:spcPts val="600"/>
              </a:spcBef>
              <a:tabLst>
                <a:tab pos="542925" algn="l"/>
              </a:tabLst>
              <a:defRPr/>
            </a:pPr>
            <a:endParaRPr lang="ru-RU" sz="1600" dirty="0" smtClean="0">
              <a:solidFill>
                <a:srgbClr val="000000"/>
              </a:solidFill>
            </a:endParaRPr>
          </a:p>
          <a:p>
            <a:pPr marL="271463" lvl="1" indent="-271463" defTabSz="912813" eaLnBrk="0" hangingPunct="0">
              <a:lnSpc>
                <a:spcPct val="90000"/>
              </a:lnSpc>
              <a:spcBef>
                <a:spcPct val="20000"/>
              </a:spcBef>
              <a:buFontTx/>
              <a:buBlip>
                <a:blip r:embed="rId10"/>
              </a:buBlip>
              <a:defRPr/>
            </a:pPr>
            <a:endParaRPr lang="ru-RU" sz="1400" dirty="0">
              <a:solidFill>
                <a:srgbClr val="000000"/>
              </a:solidFill>
            </a:endParaRPr>
          </a:p>
          <a:p>
            <a:pPr marL="271463" lvl="1" indent="-271463" defTabSz="912813" eaLnBrk="0" hangingPunct="0">
              <a:lnSpc>
                <a:spcPct val="90000"/>
              </a:lnSpc>
              <a:spcBef>
                <a:spcPct val="20000"/>
              </a:spcBef>
              <a:buFontTx/>
              <a:buBlip>
                <a:blip r:embed="rId10"/>
              </a:buBlip>
              <a:defRPr/>
            </a:pPr>
            <a:endParaRPr lang="ru-RU" sz="1400" dirty="0">
              <a:solidFill>
                <a:srgbClr val="000000"/>
              </a:solidFill>
            </a:endParaRPr>
          </a:p>
          <a:p>
            <a:pPr marL="271463" lvl="1" indent="-271463" defTabSz="912813" eaLnBrk="0" hangingPunct="0">
              <a:lnSpc>
                <a:spcPct val="90000"/>
              </a:lnSpc>
              <a:spcBef>
                <a:spcPct val="20000"/>
              </a:spcBef>
              <a:buFontTx/>
              <a:buBlip>
                <a:blip r:embed="rId10"/>
              </a:buBlip>
              <a:defRPr/>
            </a:pPr>
            <a:endParaRPr lang="en-US" sz="1400" b="1" kern="0" dirty="0">
              <a:solidFill>
                <a:srgbClr val="000000"/>
              </a:solidFill>
              <a:latin typeface="Calibri Light"/>
              <a:cs typeface="Calibri" panose="020F0502020204030204" pitchFamily="34" charset="0"/>
            </a:endParaRPr>
          </a:p>
        </p:txBody>
      </p:sp>
      <p:sp>
        <p:nvSpPr>
          <p:cNvPr id="7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002990" y="3347193"/>
            <a:ext cx="3486449" cy="28625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0488" tIns="91440" rIns="90488" bIns="91440"/>
          <a:lstStyle/>
          <a:p>
            <a:pPr marL="285750" lvl="1" indent="-285750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endParaRPr lang="ru-RU" sz="1600" dirty="0" smtClean="0">
              <a:solidFill>
                <a:srgbClr val="002060"/>
              </a:solidFill>
            </a:endParaRPr>
          </a:p>
          <a:p>
            <a:pPr marL="285750" lvl="1" indent="-285750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dirty="0" err="1" smtClean="0">
                <a:solidFill>
                  <a:srgbClr val="002060"/>
                </a:solidFill>
              </a:rPr>
              <a:t>Инвестиционни</a:t>
            </a:r>
            <a:r>
              <a:rPr lang="ru-RU" sz="1600" dirty="0" smtClean="0">
                <a:solidFill>
                  <a:srgbClr val="002060"/>
                </a:solidFill>
              </a:rPr>
              <a:t> </a:t>
            </a:r>
            <a:r>
              <a:rPr lang="ru-RU" sz="1600" dirty="0">
                <a:solidFill>
                  <a:srgbClr val="002060"/>
                </a:solidFill>
              </a:rPr>
              <a:t>разходи (ДМА и </a:t>
            </a:r>
            <a:r>
              <a:rPr lang="ru-RU" sz="1600" dirty="0" smtClean="0">
                <a:solidFill>
                  <a:srgbClr val="002060"/>
                </a:solidFill>
              </a:rPr>
              <a:t>ДНА)</a:t>
            </a:r>
            <a:endParaRPr lang="ru-RU" sz="1600" dirty="0">
              <a:solidFill>
                <a:srgbClr val="002060"/>
              </a:solidFill>
            </a:endParaRPr>
          </a:p>
          <a:p>
            <a:pPr marL="285750" lvl="1" indent="-285750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dirty="0">
                <a:solidFill>
                  <a:srgbClr val="002060"/>
                </a:solidFill>
              </a:rPr>
              <a:t>Разходи за </a:t>
            </a:r>
            <a:r>
              <a:rPr lang="ru-RU" sz="1600" dirty="0" smtClean="0">
                <a:solidFill>
                  <a:srgbClr val="002060"/>
                </a:solidFill>
              </a:rPr>
              <a:t>услуги</a:t>
            </a: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endParaRPr lang="ru-RU" sz="1600" dirty="0">
              <a:solidFill>
                <a:srgbClr val="002060"/>
              </a:solidFill>
            </a:endParaRP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1600" b="1" dirty="0" smtClean="0">
                <a:solidFill>
                  <a:srgbClr val="002060"/>
                </a:solidFill>
              </a:rPr>
              <a:t>Минимален размер на помощта:</a:t>
            </a:r>
            <a:r>
              <a:rPr lang="ru-RU" sz="1600" dirty="0" smtClean="0">
                <a:solidFill>
                  <a:srgbClr val="002060"/>
                </a:solidFill>
              </a:rPr>
              <a:t>   50 000 лв. </a:t>
            </a: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1600" b="1" dirty="0" smtClean="0">
                <a:solidFill>
                  <a:srgbClr val="002060"/>
                </a:solidFill>
              </a:rPr>
              <a:t>Максимален размер на помощта:</a:t>
            </a:r>
            <a:r>
              <a:rPr lang="ru-RU" sz="1600" dirty="0" smtClean="0">
                <a:solidFill>
                  <a:srgbClr val="002060"/>
                </a:solidFill>
              </a:rPr>
              <a:t> </a:t>
            </a:r>
            <a:r>
              <a:rPr lang="ru-RU" sz="1600" dirty="0">
                <a:solidFill>
                  <a:srgbClr val="002060"/>
                </a:solidFill>
              </a:rPr>
              <a:t>391 166 </a:t>
            </a:r>
            <a:r>
              <a:rPr lang="ru-RU" sz="1600" dirty="0" smtClean="0">
                <a:solidFill>
                  <a:srgbClr val="002060"/>
                </a:solidFill>
              </a:rPr>
              <a:t>лв.</a:t>
            </a: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1600" b="1" dirty="0" smtClean="0">
                <a:solidFill>
                  <a:srgbClr val="002060"/>
                </a:solidFill>
              </a:rPr>
              <a:t>Дата на </a:t>
            </a:r>
            <a:r>
              <a:rPr lang="ru-RU" sz="1600" b="1" dirty="0" err="1" smtClean="0">
                <a:solidFill>
                  <a:srgbClr val="002060"/>
                </a:solidFill>
              </a:rPr>
              <a:t>обявяване</a:t>
            </a:r>
            <a:r>
              <a:rPr lang="ru-RU" sz="1600" b="1" dirty="0" smtClean="0">
                <a:solidFill>
                  <a:srgbClr val="002060"/>
                </a:solidFill>
              </a:rPr>
              <a:t>: </a:t>
            </a:r>
            <a:r>
              <a:rPr lang="ru-RU" sz="1600" dirty="0" err="1" smtClean="0">
                <a:solidFill>
                  <a:srgbClr val="002060"/>
                </a:solidFill>
              </a:rPr>
              <a:t>ноември</a:t>
            </a:r>
            <a:r>
              <a:rPr lang="ru-RU" sz="1600" dirty="0" smtClean="0">
                <a:solidFill>
                  <a:srgbClr val="002060"/>
                </a:solidFill>
              </a:rPr>
              <a:t> 2019 г. </a:t>
            </a:r>
            <a:endParaRPr lang="ru-RU" sz="1600" dirty="0">
              <a:solidFill>
                <a:srgbClr val="002060"/>
              </a:solidFill>
            </a:endParaRP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endParaRPr lang="ru-RU" sz="1600" dirty="0">
              <a:solidFill>
                <a:srgbClr val="000000"/>
              </a:solidFill>
            </a:endParaRPr>
          </a:p>
          <a:p>
            <a:pPr marL="271463" lvl="1" indent="-271463" defTabSz="912813" eaLnBrk="0" hangingPunct="0">
              <a:lnSpc>
                <a:spcPct val="90000"/>
              </a:lnSpc>
              <a:spcBef>
                <a:spcPct val="20000"/>
              </a:spcBef>
              <a:buFontTx/>
              <a:buBlip>
                <a:blip r:embed="rId10"/>
              </a:buBlip>
              <a:defRPr/>
            </a:pPr>
            <a:endParaRPr lang="en-US" sz="1400" kern="0" dirty="0">
              <a:solidFill>
                <a:sysClr val="windowText" lastClr="000000"/>
              </a:solidFill>
              <a:latin typeface="Calibri Light"/>
              <a:cs typeface="Calibri" panose="020F0502020204030204" pitchFamily="34" charset="0"/>
            </a:endParaRPr>
          </a:p>
        </p:txBody>
      </p:sp>
      <p:sp>
        <p:nvSpPr>
          <p:cNvPr id="8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64024" y="2949812"/>
            <a:ext cx="4069519" cy="39737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270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0488" tIns="91440" rIns="90488" bIns="91440" anchor="ctr"/>
          <a:lstStyle/>
          <a:p>
            <a:pPr algn="ctr" eaLnBrk="0" hangingPunct="0">
              <a:lnSpc>
                <a:spcPct val="90000"/>
              </a:lnSpc>
              <a:defRPr/>
            </a:pPr>
            <a:r>
              <a:rPr lang="bg-BG" sz="1600" b="1" kern="0" dirty="0" smtClean="0">
                <a:solidFill>
                  <a:srgbClr val="002060"/>
                </a:solidFill>
                <a:latin typeface="Calibri Light"/>
                <a:cs typeface="Calibri" panose="020F0502020204030204" pitchFamily="34" charset="0"/>
              </a:rPr>
              <a:t>Допустими кандидати/дейности </a:t>
            </a:r>
            <a:endParaRPr lang="en-US" sz="1600" b="1" kern="0" dirty="0">
              <a:solidFill>
                <a:srgbClr val="002060"/>
              </a:solidFill>
              <a:latin typeface="Calibri Light"/>
              <a:cs typeface="Calibri" panose="020F0502020204030204" pitchFamily="34" charset="0"/>
            </a:endParaRPr>
          </a:p>
        </p:txBody>
      </p:sp>
      <p:sp>
        <p:nvSpPr>
          <p:cNvPr id="9" name="Rectangle 5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002991" y="2949814"/>
            <a:ext cx="3486448" cy="39737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270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0488" tIns="91440" rIns="90488" bIns="91440" anchor="ctr"/>
          <a:lstStyle/>
          <a:p>
            <a:pPr algn="ctr" eaLnBrk="0" hangingPunct="0">
              <a:lnSpc>
                <a:spcPct val="90000"/>
              </a:lnSpc>
              <a:defRPr/>
            </a:pPr>
            <a:r>
              <a:rPr lang="bg-BG" sz="1600" b="1" kern="0" dirty="0" smtClean="0">
                <a:solidFill>
                  <a:srgbClr val="002060"/>
                </a:solidFill>
                <a:latin typeface="Calibri Light"/>
                <a:cs typeface="Calibri" panose="020F0502020204030204" pitchFamily="34" charset="0"/>
              </a:rPr>
              <a:t>Допустими разходи </a:t>
            </a:r>
            <a:endParaRPr lang="en-US" sz="1600" b="1" kern="0" dirty="0">
              <a:solidFill>
                <a:srgbClr val="002060"/>
              </a:solidFill>
              <a:latin typeface="Calibri Light"/>
              <a:cs typeface="Calibri" panose="020F0502020204030204" pitchFamily="34" charset="0"/>
            </a:endParaRPr>
          </a:p>
        </p:txBody>
      </p:sp>
      <p:sp>
        <p:nvSpPr>
          <p:cNvPr id="10" name="Rectangle 5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14069" y="1738931"/>
            <a:ext cx="7744131" cy="676656"/>
          </a:xfrm>
          <a:prstGeom prst="rect">
            <a:avLst/>
          </a:prstGeom>
          <a:noFill/>
          <a:ln w="12700">
            <a:solidFill>
              <a:sysClr val="windowText" lastClr="000000"/>
            </a:solidFill>
            <a:miter lim="800000"/>
            <a:headEnd/>
            <a:tailEnd/>
          </a:ln>
        </p:spPr>
        <p:txBody>
          <a:bodyPr lIns="90488" tIns="91440" rIns="90488" bIns="91440" anchor="ctr"/>
          <a:lstStyle/>
          <a:p>
            <a:pPr algn="ctr" eaLnBrk="0" hangingPunct="0">
              <a:lnSpc>
                <a:spcPct val="90000"/>
              </a:lnSpc>
              <a:defRPr/>
            </a:pPr>
            <a:r>
              <a:rPr lang="bg-BG" sz="1600" b="1" kern="0" dirty="0" smtClean="0">
                <a:solidFill>
                  <a:srgbClr val="0070C0"/>
                </a:solidFill>
                <a:latin typeface="Calibri Light"/>
                <a:cs typeface="Calibri" panose="020F0502020204030204" pitchFamily="34" charset="0"/>
              </a:rPr>
              <a:t> </a:t>
            </a:r>
            <a:endParaRPr lang="en-US" sz="1600" b="1" kern="0" dirty="0">
              <a:solidFill>
                <a:srgbClr val="0070C0"/>
              </a:solidFill>
              <a:latin typeface="Calibri Light"/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64024" y="1738931"/>
            <a:ext cx="8063633" cy="81406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spcBef>
                <a:spcPct val="35000"/>
              </a:spcBef>
              <a:buClr>
                <a:srgbClr val="1F497D"/>
              </a:buClr>
              <a:buSzPct val="110000"/>
              <a:defRPr/>
            </a:pPr>
            <a:r>
              <a:rPr lang="ru-RU" sz="1400" b="1" kern="0" dirty="0" err="1">
                <a:solidFill>
                  <a:srgbClr val="002060"/>
                </a:solidFill>
              </a:rPr>
              <a:t>Основна</a:t>
            </a:r>
            <a:r>
              <a:rPr lang="ru-RU" sz="1400" b="1" kern="0" dirty="0">
                <a:solidFill>
                  <a:srgbClr val="002060"/>
                </a:solidFill>
              </a:rPr>
              <a:t> цел:</a:t>
            </a:r>
            <a:r>
              <a:rPr lang="ru-RU" sz="1400" kern="0" dirty="0">
                <a:solidFill>
                  <a:srgbClr val="002060"/>
                </a:solidFill>
              </a:rPr>
              <a:t> Развитие на </a:t>
            </a:r>
            <a:r>
              <a:rPr lang="ru-RU" sz="1400" kern="0" dirty="0" err="1">
                <a:solidFill>
                  <a:srgbClr val="002060"/>
                </a:solidFill>
              </a:rPr>
              <a:t>управленския</a:t>
            </a:r>
            <a:r>
              <a:rPr lang="ru-RU" sz="1400" kern="0" dirty="0">
                <a:solidFill>
                  <a:srgbClr val="002060"/>
                </a:solidFill>
              </a:rPr>
              <a:t> капацитет и растеж на МСП чрез </a:t>
            </a:r>
            <a:r>
              <a:rPr lang="ru-RU" sz="1400" kern="0" dirty="0" err="1">
                <a:solidFill>
                  <a:srgbClr val="002060"/>
                </a:solidFill>
              </a:rPr>
              <a:t>предоставяне</a:t>
            </a:r>
            <a:r>
              <a:rPr lang="ru-RU" sz="1400" kern="0" dirty="0">
                <a:solidFill>
                  <a:srgbClr val="002060"/>
                </a:solidFill>
              </a:rPr>
              <a:t> </a:t>
            </a:r>
            <a:r>
              <a:rPr lang="ru-RU" sz="1400" kern="0" dirty="0" smtClean="0">
                <a:solidFill>
                  <a:srgbClr val="002060"/>
                </a:solidFill>
              </a:rPr>
              <a:t>на  </a:t>
            </a:r>
            <a:r>
              <a:rPr lang="ru-RU" sz="1400" kern="0" dirty="0" err="1">
                <a:solidFill>
                  <a:srgbClr val="002060"/>
                </a:solidFill>
              </a:rPr>
              <a:t>специализирани</a:t>
            </a:r>
            <a:r>
              <a:rPr lang="ru-RU" sz="1400" kern="0" dirty="0">
                <a:solidFill>
                  <a:srgbClr val="002060"/>
                </a:solidFill>
              </a:rPr>
              <a:t> ИКТ </a:t>
            </a:r>
            <a:r>
              <a:rPr lang="ru-RU" sz="1400" kern="0" dirty="0" smtClean="0">
                <a:solidFill>
                  <a:srgbClr val="002060"/>
                </a:solidFill>
              </a:rPr>
              <a:t>услуги</a:t>
            </a:r>
          </a:p>
          <a:p>
            <a:pPr>
              <a:spcBef>
                <a:spcPct val="35000"/>
              </a:spcBef>
              <a:buClr>
                <a:srgbClr val="1F497D"/>
              </a:buClr>
              <a:buSzPct val="110000"/>
              <a:defRPr/>
            </a:pPr>
            <a:r>
              <a:rPr lang="ru-RU" sz="1400" b="1" kern="0" dirty="0" smtClean="0">
                <a:solidFill>
                  <a:srgbClr val="002060"/>
                </a:solidFill>
              </a:rPr>
              <a:t>Бюджет</a:t>
            </a:r>
            <a:r>
              <a:rPr lang="ru-RU" sz="1400" b="1" kern="0" dirty="0">
                <a:solidFill>
                  <a:srgbClr val="002060"/>
                </a:solidFill>
              </a:rPr>
              <a:t>: </a:t>
            </a:r>
            <a:r>
              <a:rPr lang="ru-RU" sz="1400" kern="0" dirty="0">
                <a:solidFill>
                  <a:srgbClr val="002060"/>
                </a:solidFill>
              </a:rPr>
              <a:t>30 млн. </a:t>
            </a:r>
            <a:r>
              <a:rPr lang="ru-RU" sz="1400" kern="0" dirty="0" smtClean="0">
                <a:solidFill>
                  <a:srgbClr val="002060"/>
                </a:solidFill>
              </a:rPr>
              <a:t>евро (58 </a:t>
            </a:r>
            <a:r>
              <a:rPr lang="ru-RU" sz="1400" kern="0" dirty="0">
                <a:solidFill>
                  <a:srgbClr val="002060"/>
                </a:solidFill>
              </a:rPr>
              <a:t>674 900 </a:t>
            </a:r>
            <a:r>
              <a:rPr lang="ru-RU" sz="1400" kern="0" dirty="0" smtClean="0">
                <a:solidFill>
                  <a:srgbClr val="002060"/>
                </a:solidFill>
              </a:rPr>
              <a:t>лв.)</a:t>
            </a:r>
            <a:endParaRPr lang="ru-RU" sz="1400" kern="0" dirty="0">
              <a:solidFill>
                <a:srgbClr val="002060"/>
              </a:solidFill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6514" y="0"/>
            <a:ext cx="1085850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150125" y="96469"/>
            <a:ext cx="798394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Планирани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процедури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за 2019 г. в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рамките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на</a:t>
            </a:r>
            <a:endParaRPr lang="en-US" sz="2400" b="1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ПО </a:t>
            </a:r>
            <a:r>
              <a:rPr lang="en-US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2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„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Предприемачество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и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капацитет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за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растеж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на МСП“ </a:t>
            </a:r>
          </a:p>
        </p:txBody>
      </p:sp>
    </p:spTree>
    <p:extLst>
      <p:ext uri="{BB962C8B-B14F-4D97-AF65-F5344CB8AC3E}">
        <p14:creationId xmlns:p14="http://schemas.microsoft.com/office/powerpoint/2010/main" val="2212469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157420"/>
            <a:ext cx="8856984" cy="864096"/>
          </a:xfrm>
        </p:spPr>
        <p:txBody>
          <a:bodyPr/>
          <a:lstStyle/>
          <a:p>
            <a:pPr marL="0" indent="0" algn="l">
              <a:buNone/>
            </a:pPr>
            <a:r>
              <a:rPr lang="bg-BG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Нашите процедури за предоставяне на БФП</a:t>
            </a:r>
          </a:p>
        </p:txBody>
      </p:sp>
      <p:sp>
        <p:nvSpPr>
          <p:cNvPr id="9" name="Subtitle 2"/>
          <p:cNvSpPr txBox="1">
            <a:spLocks/>
          </p:cNvSpPr>
          <p:nvPr/>
        </p:nvSpPr>
        <p:spPr>
          <a:xfrm>
            <a:off x="378835" y="1556792"/>
            <a:ext cx="8208912" cy="7920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9pPr>
          </a:lstStyle>
          <a:p>
            <a:endParaRPr lang="bg-BG" sz="1400" b="1" spc="50" dirty="0">
              <a:ln w="11430"/>
              <a:solidFill>
                <a:prstClr val="black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827604637"/>
              </p:ext>
            </p:extLst>
          </p:nvPr>
        </p:nvGraphicFramePr>
        <p:xfrm>
          <a:off x="186337" y="900752"/>
          <a:ext cx="8640960" cy="57730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CCDA088A-ECA5-2B45-B99F-19E035C5DB7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64014" y="0"/>
            <a:ext cx="1080868" cy="1021516"/>
          </a:xfrm>
          <a:prstGeom prst="rect">
            <a:avLst/>
          </a:prstGeom>
        </p:spPr>
      </p:pic>
      <p:sp>
        <p:nvSpPr>
          <p:cNvPr id="11" name="Rounded Rectangle 10"/>
          <p:cNvSpPr/>
          <p:nvPr/>
        </p:nvSpPr>
        <p:spPr>
          <a:xfrm>
            <a:off x="6940627" y="5053186"/>
            <a:ext cx="1879845" cy="452264"/>
          </a:xfrm>
          <a:prstGeom prst="roundRect">
            <a:avLst/>
          </a:prstGeom>
          <a:solidFill>
            <a:schemeClr val="accent6"/>
          </a:solidFill>
          <a:ln>
            <a:solidFill>
              <a:srgbClr val="002060">
                <a:alpha val="9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900" dirty="0"/>
              <a:t>Водено от общностите местно развитие</a:t>
            </a:r>
            <a:r>
              <a:rPr lang="en-US" sz="900" dirty="0"/>
              <a:t> (</a:t>
            </a:r>
            <a:r>
              <a:rPr lang="bg-BG" sz="900" dirty="0"/>
              <a:t>ВОМР</a:t>
            </a:r>
            <a:r>
              <a:rPr lang="en-US" sz="900" dirty="0"/>
              <a:t>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940627" y="5562923"/>
            <a:ext cx="1879845" cy="437828"/>
          </a:xfrm>
          <a:prstGeom prst="roundRect">
            <a:avLst/>
          </a:prstGeom>
          <a:solidFill>
            <a:schemeClr val="accent6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900" dirty="0" smtClean="0">
                <a:solidFill>
                  <a:prstClr val="white"/>
                </a:solidFill>
              </a:rPr>
              <a:t>Директни бенефициенти</a:t>
            </a:r>
            <a:endParaRPr lang="en-US" sz="9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2234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/>
        </p:nvSpPr>
        <p:spPr>
          <a:xfrm>
            <a:off x="2627784" y="6381328"/>
            <a:ext cx="4147806" cy="4046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i="1" dirty="0">
              <a:solidFill>
                <a:srgbClr val="000000"/>
              </a:solidFill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2178797"/>
              </p:ext>
            </p:extLst>
          </p:nvPr>
        </p:nvGraphicFramePr>
        <p:xfrm>
          <a:off x="260724" y="1195717"/>
          <a:ext cx="8730876" cy="5590275"/>
        </p:xfrm>
        <a:graphic>
          <a:graphicData uri="http://schemas.openxmlformats.org/drawingml/2006/table">
            <a:tbl>
              <a:tblPr/>
              <a:tblGrid>
                <a:gridCol w="1834776"/>
                <a:gridCol w="1114425"/>
                <a:gridCol w="4324350"/>
                <a:gridCol w="1457325"/>
              </a:tblGrid>
              <a:tr h="92683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Наименование на процедурата </a:t>
                      </a: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A22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Бюджет </a:t>
                      </a: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A22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Допустими кандидати и дейности</a:t>
                      </a: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A22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Дата на обявяване/</a:t>
                      </a: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kumimoji="0" lang="bg-BG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Краен срок  </a:t>
                      </a: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A22E"/>
                    </a:solidFill>
                  </a:tcPr>
                </a:tc>
              </a:tr>
              <a:tr h="391952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Реализация на мерки за интернационализация на </a:t>
                      </a:r>
                      <a:r>
                        <a:rPr kumimoji="0" lang="ru-RU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българските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 малки и </a:t>
                      </a:r>
                      <a:r>
                        <a:rPr kumimoji="0" lang="ru-RU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средни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 предприятия чрез </a:t>
                      </a:r>
                      <a:r>
                        <a:rPr kumimoji="0" lang="ru-RU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подкрепа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kumimoji="0" lang="ru-RU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дейността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 на ИАНМСП</a:t>
                      </a:r>
                      <a:endParaRPr kumimoji="0" lang="bg-BG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n-lt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6 250 000 лв.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n-lt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Допустим кандидат</a:t>
                      </a:r>
                      <a:r>
                        <a:rPr kumimoji="0" lang="bg-BG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: ИАНМСП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n-lt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Допустими дейности: </a:t>
                      </a:r>
                    </a:p>
                    <a:p>
                      <a:pPr marL="285750" marR="0" lvl="0" indent="-28575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/>
                      </a:pPr>
                      <a:r>
                        <a:rPr kumimoji="0" lang="ru-RU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Дейности</a:t>
                      </a: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 за развитие на </a:t>
                      </a:r>
                      <a:r>
                        <a:rPr kumimoji="0" lang="ru-RU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експортния</a:t>
                      </a: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 потенциал на </a:t>
                      </a:r>
                      <a:r>
                        <a:rPr kumimoji="0" lang="ru-RU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българските</a:t>
                      </a: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 предприятия чрез участие в </a:t>
                      </a:r>
                      <a:r>
                        <a:rPr kumimoji="0" lang="ru-RU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специализирани</a:t>
                      </a: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kumimoji="0" lang="ru-RU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международни</a:t>
                      </a: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kumimoji="0" lang="ru-RU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панаири</a:t>
                      </a: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, </a:t>
                      </a:r>
                      <a:r>
                        <a:rPr kumimoji="0" lang="ru-RU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изложби</a:t>
                      </a: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 и конференции в </a:t>
                      </a:r>
                      <a:r>
                        <a:rPr kumimoji="0" lang="ru-RU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страната</a:t>
                      </a: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 и чужбина</a:t>
                      </a:r>
                    </a:p>
                    <a:p>
                      <a:pPr marL="285750" marR="0" lvl="0" indent="-28575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/>
                      </a:pPr>
                      <a:r>
                        <a:rPr kumimoji="0" lang="ru-RU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Дейности</a:t>
                      </a: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 за </a:t>
                      </a:r>
                      <a:r>
                        <a:rPr kumimoji="0" lang="ru-RU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организиране</a:t>
                      </a: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 на </a:t>
                      </a:r>
                      <a:r>
                        <a:rPr kumimoji="0" lang="ru-RU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търговски</a:t>
                      </a: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kumimoji="0" lang="ru-RU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мисии</a:t>
                      </a: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, бизнес </a:t>
                      </a:r>
                      <a:r>
                        <a:rPr kumimoji="0" lang="ru-RU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форуми</a:t>
                      </a: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 и </a:t>
                      </a:r>
                      <a:r>
                        <a:rPr kumimoji="0" lang="ru-RU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други</a:t>
                      </a: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kumimoji="0" lang="ru-RU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нетуъркинг</a:t>
                      </a: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kumimoji="0" lang="ru-RU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събития</a:t>
                      </a: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 в </a:t>
                      </a:r>
                      <a:r>
                        <a:rPr kumimoji="0" lang="ru-RU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подкрепа</a:t>
                      </a: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kumimoji="0" lang="ru-RU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интернационализацията</a:t>
                      </a: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 на </a:t>
                      </a:r>
                      <a:r>
                        <a:rPr kumimoji="0" lang="ru-RU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българските</a:t>
                      </a: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 предприятия</a:t>
                      </a:r>
                    </a:p>
                    <a:p>
                      <a:pPr marL="285750" marR="0" lvl="0" indent="-28575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/>
                      </a:pPr>
                      <a:r>
                        <a:rPr kumimoji="0" lang="ru-RU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Разработване</a:t>
                      </a: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 на </a:t>
                      </a:r>
                      <a:r>
                        <a:rPr kumimoji="0" lang="ru-RU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софтуер</a:t>
                      </a: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 и </a:t>
                      </a:r>
                      <a:r>
                        <a:rPr kumimoji="0" lang="ru-RU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създаване</a:t>
                      </a: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 на интернет платформа за онлайн регистрация и </a:t>
                      </a:r>
                      <a:r>
                        <a:rPr kumimoji="0" lang="ru-RU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мачмейкинг</a:t>
                      </a:r>
                      <a:endParaRPr kumimoji="0" lang="ru-RU" sz="14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n-lt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285750" marR="0" lvl="0" indent="-28575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/>
                      </a:pPr>
                      <a:r>
                        <a:rPr kumimoji="0" lang="ru-RU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Консултантски</a:t>
                      </a: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 услуги за подготовка/</a:t>
                      </a:r>
                      <a:r>
                        <a:rPr kumimoji="0" lang="ru-RU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разработване</a:t>
                      </a: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 на документация за </a:t>
                      </a:r>
                      <a:r>
                        <a:rPr kumimoji="0" lang="ru-RU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предвидените</a:t>
                      </a: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 по проекта/</a:t>
                      </a:r>
                      <a:r>
                        <a:rPr kumimoji="0" lang="ru-RU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ите</a:t>
                      </a: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kumimoji="0" lang="ru-RU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обществени</a:t>
                      </a: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kumimoji="0" lang="ru-RU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поръчки</a:t>
                      </a:r>
                      <a:endParaRPr kumimoji="0" lang="ru-RU" sz="14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n-lt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285750" marR="0" lvl="0" indent="-28575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/>
                      </a:pPr>
                      <a:r>
                        <a:rPr kumimoji="0" lang="ru-RU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Дейности</a:t>
                      </a: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 за организация и управление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n-lt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Обявяване: </a:t>
                      </a:r>
                      <a:r>
                        <a:rPr kumimoji="0" lang="bg-BG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Април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2019 г.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n-lt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Краен срок: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Юни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2019 г. </a:t>
                      </a: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</a:tbl>
          </a:graphicData>
        </a:graphic>
      </p:graphicFrame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6514" y="0"/>
            <a:ext cx="1085850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8"/>
          <p:cNvSpPr/>
          <p:nvPr/>
        </p:nvSpPr>
        <p:spPr>
          <a:xfrm>
            <a:off x="150125" y="96469"/>
            <a:ext cx="798394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Планирани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процедури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за 2019 г. в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рамките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на</a:t>
            </a:r>
            <a:endParaRPr lang="en-US" sz="2400" b="1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ПО </a:t>
            </a:r>
            <a:r>
              <a:rPr lang="en-US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2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„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Предприемачество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и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капацитет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за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растеж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на МСП“ </a:t>
            </a:r>
          </a:p>
        </p:txBody>
      </p:sp>
    </p:spTree>
    <p:extLst>
      <p:ext uri="{BB962C8B-B14F-4D97-AF65-F5344CB8AC3E}">
        <p14:creationId xmlns:p14="http://schemas.microsoft.com/office/powerpoint/2010/main" val="4145002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/>
        </p:nvSpPr>
        <p:spPr>
          <a:xfrm>
            <a:off x="2627784" y="6381328"/>
            <a:ext cx="4147806" cy="4046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i="1" dirty="0">
              <a:solidFill>
                <a:srgbClr val="000000"/>
              </a:solidFill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4297829"/>
              </p:ext>
            </p:extLst>
          </p:nvPr>
        </p:nvGraphicFramePr>
        <p:xfrm>
          <a:off x="260724" y="1559110"/>
          <a:ext cx="8730876" cy="4822218"/>
        </p:xfrm>
        <a:graphic>
          <a:graphicData uri="http://schemas.openxmlformats.org/drawingml/2006/table">
            <a:tbl>
              <a:tblPr/>
              <a:tblGrid>
                <a:gridCol w="1834776"/>
                <a:gridCol w="1114425"/>
                <a:gridCol w="4324350"/>
                <a:gridCol w="1457325"/>
              </a:tblGrid>
              <a:tr h="102830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Наименование на процедурата </a:t>
                      </a: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A22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Бюджет </a:t>
                      </a: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A22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Допустими кандидати и дейности</a:t>
                      </a: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A22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Дата на обявяване/Краен срок  </a:t>
                      </a: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A22E"/>
                    </a:solidFill>
                  </a:tcPr>
                </a:tc>
              </a:tr>
              <a:tr h="379391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Развитие на устойчива бизнес среда чрез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осигуряване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на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ефективен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надзор в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областта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на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контрола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на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качеството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на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течните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и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твърдите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горива</a:t>
                      </a:r>
                      <a:endParaRPr kumimoji="0" lang="bg-BG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1 500 000 лв.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Допустим кандидат</a:t>
                      </a:r>
                      <a:r>
                        <a:rPr kumimoji="0" lang="bg-BG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: ДАМТН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Допустими дейности: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Дейности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,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свързани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с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осигуряване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на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ефективност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на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надзорните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и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контролни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органи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в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областта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на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качеството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на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течните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и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твърди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горива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kumimoji="0" lang="en-US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Обявяване: </a:t>
                      </a:r>
                      <a:r>
                        <a:rPr kumimoji="0" lang="bg-BG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Септември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2019 г.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Краен срок: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Ноември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2019 г. </a:t>
                      </a: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</a:tbl>
          </a:graphicData>
        </a:graphic>
      </p:graphicFrame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6514" y="0"/>
            <a:ext cx="1085850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8"/>
          <p:cNvSpPr/>
          <p:nvPr/>
        </p:nvSpPr>
        <p:spPr>
          <a:xfrm>
            <a:off x="225778" y="193875"/>
            <a:ext cx="798394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Планирани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процедури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за 2019 г. в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рамките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на</a:t>
            </a:r>
            <a:endParaRPr lang="en-US" sz="2400" b="1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ПО </a:t>
            </a:r>
            <a:r>
              <a:rPr lang="en-US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2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„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Предприемачество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и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капацитет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за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растеж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на МСП“ </a:t>
            </a:r>
          </a:p>
        </p:txBody>
      </p:sp>
    </p:spTree>
    <p:extLst>
      <p:ext uri="{BB962C8B-B14F-4D97-AF65-F5344CB8AC3E}">
        <p14:creationId xmlns:p14="http://schemas.microsoft.com/office/powerpoint/2010/main" val="2294387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/>
        </p:nvSpPr>
        <p:spPr>
          <a:xfrm>
            <a:off x="2627784" y="6381328"/>
            <a:ext cx="4147806" cy="4046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i="1" dirty="0">
              <a:solidFill>
                <a:srgbClr val="000000"/>
              </a:solidFill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9954484"/>
              </p:ext>
            </p:extLst>
          </p:nvPr>
        </p:nvGraphicFramePr>
        <p:xfrm>
          <a:off x="260724" y="1776742"/>
          <a:ext cx="8730876" cy="4262108"/>
        </p:xfrm>
        <a:graphic>
          <a:graphicData uri="http://schemas.openxmlformats.org/drawingml/2006/table">
            <a:tbl>
              <a:tblPr/>
              <a:tblGrid>
                <a:gridCol w="1834776"/>
                <a:gridCol w="1114425"/>
                <a:gridCol w="4324350"/>
                <a:gridCol w="1457325"/>
              </a:tblGrid>
              <a:tr h="92683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Наименование на процедурата </a:t>
                      </a: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A22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Бюджет </a:t>
                      </a: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A22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Допустими кандидати и дейности</a:t>
                      </a: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A22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Дата на обявяване/Краен срок  </a:t>
                      </a: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A22E"/>
                    </a:solidFill>
                  </a:tcPr>
                </a:tc>
              </a:tr>
              <a:tr h="333526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Предоставяне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на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подкрепа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на БИМ за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постигане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на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ефективност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и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устойчивост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на 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националната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инфраструктура по качество </a:t>
                      </a:r>
                      <a:endParaRPr kumimoji="0" lang="bg-BG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2 700 000 лв.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Допустим кандидат</a:t>
                      </a:r>
                      <a:r>
                        <a:rPr kumimoji="0" lang="bg-BG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: БИМ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Допустими дейности: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Дейности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,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свързани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с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повишаване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качеството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и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ефективността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на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предлаганите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услуги в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областта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на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осъществявания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контрол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от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националната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инфраструктура по качество </a:t>
                      </a: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Обявяване: </a:t>
                      </a:r>
                      <a:endParaRPr kumimoji="0" lang="bg-BG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Септември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2019 г.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Краен срок: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Ноември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2019 г. </a:t>
                      </a: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</a:tbl>
          </a:graphicData>
        </a:graphic>
      </p:graphicFrame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6514" y="0"/>
            <a:ext cx="1085850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8"/>
          <p:cNvSpPr/>
          <p:nvPr/>
        </p:nvSpPr>
        <p:spPr>
          <a:xfrm>
            <a:off x="225778" y="193875"/>
            <a:ext cx="798394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Планирани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процедури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за 2019 г. в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рамките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на</a:t>
            </a:r>
            <a:endParaRPr lang="en-US" sz="2400" b="1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ПО </a:t>
            </a:r>
            <a:r>
              <a:rPr lang="en-US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2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„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Предприемачество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и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капацитет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за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растеж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на МСП“ </a:t>
            </a:r>
          </a:p>
        </p:txBody>
      </p:sp>
    </p:spTree>
    <p:extLst>
      <p:ext uri="{BB962C8B-B14F-4D97-AF65-F5344CB8AC3E}">
        <p14:creationId xmlns:p14="http://schemas.microsoft.com/office/powerpoint/2010/main" val="3322536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/>
        </p:nvSpPr>
        <p:spPr>
          <a:xfrm>
            <a:off x="2627784" y="6381328"/>
            <a:ext cx="4147806" cy="4046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i="1" dirty="0">
              <a:solidFill>
                <a:srgbClr val="000000"/>
              </a:solidFill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3269880"/>
              </p:ext>
            </p:extLst>
          </p:nvPr>
        </p:nvGraphicFramePr>
        <p:xfrm>
          <a:off x="260724" y="1776742"/>
          <a:ext cx="8730876" cy="4262108"/>
        </p:xfrm>
        <a:graphic>
          <a:graphicData uri="http://schemas.openxmlformats.org/drawingml/2006/table">
            <a:tbl>
              <a:tblPr/>
              <a:tblGrid>
                <a:gridCol w="1834776"/>
                <a:gridCol w="1114425"/>
                <a:gridCol w="4324350"/>
                <a:gridCol w="1457325"/>
              </a:tblGrid>
              <a:tr h="92683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Наименование на процедурата </a:t>
                      </a: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Бюджет </a:t>
                      </a: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Допустими кандидати и дейности</a:t>
                      </a: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Дата на обявяване/Краен срок  </a:t>
                      </a: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333526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Устойчиво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енергийно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 развитие на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българските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 предприятия чрез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подкрепа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 за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дейността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 на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Агенцията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 за устойчиво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енергийно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 развитие (АУЕР)</a:t>
                      </a:r>
                      <a:endParaRPr kumimoji="0" lang="bg-BG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n-lt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3 715 504,67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лв.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n-lt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Допустим кандидат</a:t>
                      </a:r>
                      <a:r>
                        <a:rPr kumimoji="0" lang="bg-BG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: АУЕР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n-lt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n-lt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Допустими дейности: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n-lt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Дейности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,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свързани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 с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разширяване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 обхвата на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мерките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 и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услугите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,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предоставяни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 в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сферата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 на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енергийната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ефективност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 и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производството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 на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енергия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 от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възобновяеми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източници</a:t>
                      </a:r>
                      <a:endParaRPr kumimoji="0" lang="ru-RU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n-lt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Обявяване: </a:t>
                      </a:r>
                      <a:endParaRPr kumimoji="0" lang="bg-BG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n-lt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Юни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2019 г.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n-lt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Краен срок: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Август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2019 г. </a:t>
                      </a: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6514" y="0"/>
            <a:ext cx="1085850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341784" y="401556"/>
            <a:ext cx="760473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Планирани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процедури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за 2019 г. в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рамките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на</a:t>
            </a:r>
            <a:endParaRPr lang="en-US" sz="2400" b="1" dirty="0" smtClean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ПО 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3 „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Енергийна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и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ресурсна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ефективност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на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предприятията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“</a:t>
            </a:r>
            <a:endParaRPr lang="bg-BG" sz="2400" dirty="0"/>
          </a:p>
        </p:txBody>
      </p:sp>
    </p:spTree>
    <p:extLst>
      <p:ext uri="{BB962C8B-B14F-4D97-AF65-F5344CB8AC3E}">
        <p14:creationId xmlns:p14="http://schemas.microsoft.com/office/powerpoint/2010/main" val="2092712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16C5F83D-6415-C442-A022-009D4B86A663}"/>
              </a:ext>
            </a:extLst>
          </p:cNvPr>
          <p:cNvSpPr txBox="1"/>
          <p:nvPr/>
        </p:nvSpPr>
        <p:spPr>
          <a:xfrm>
            <a:off x="325503" y="3479848"/>
            <a:ext cx="84442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Благодаря за вниманието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53692BD3-F972-364A-9A6F-D160D5648FE7}"/>
              </a:ext>
            </a:extLst>
          </p:cNvPr>
          <p:cNvSpPr/>
          <p:nvPr/>
        </p:nvSpPr>
        <p:spPr>
          <a:xfrm>
            <a:off x="104786" y="1592762"/>
            <a:ext cx="8937886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D2199FA0-BD6F-5847-ABA7-67330EC809F8}"/>
              </a:ext>
            </a:extLst>
          </p:cNvPr>
          <p:cNvSpPr/>
          <p:nvPr/>
        </p:nvSpPr>
        <p:spPr>
          <a:xfrm>
            <a:off x="325503" y="6300989"/>
            <a:ext cx="84442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sz="1600" dirty="0">
                <a:solidFill>
                  <a:srgbClr val="001E5E"/>
                </a:solidFill>
                <a:latin typeface="Trebuchet MS,Bold"/>
              </a:rPr>
              <a:t>ГД „</a:t>
            </a:r>
            <a:r>
              <a:rPr lang="bg-BG" sz="1600" dirty="0" err="1">
                <a:solidFill>
                  <a:srgbClr val="001E5E"/>
                </a:solidFill>
                <a:latin typeface="Trebuchet MS,Bold"/>
              </a:rPr>
              <a:t>Европейски</a:t>
            </a:r>
            <a:r>
              <a:rPr lang="bg-BG" sz="1600" dirty="0">
                <a:solidFill>
                  <a:srgbClr val="001E5E"/>
                </a:solidFill>
                <a:latin typeface="Trebuchet MS,Bold"/>
              </a:rPr>
              <a:t> фондове за конкурентоспособност“, Министерство на икономиката </a:t>
            </a:r>
            <a:endParaRPr lang="bg-BG" sz="1600" dirty="0">
              <a:latin typeface="Calibri" panose="020F0502020204030204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921596" y="0"/>
            <a:ext cx="7848184" cy="1765738"/>
            <a:chOff x="773900" y="18005"/>
            <a:chExt cx="7707882" cy="1778536"/>
          </a:xfrm>
        </p:grpSpPr>
        <p:grpSp>
          <p:nvGrpSpPr>
            <p:cNvPr id="18" name="Group 17"/>
            <p:cNvGrpSpPr/>
            <p:nvPr/>
          </p:nvGrpSpPr>
          <p:grpSpPr>
            <a:xfrm>
              <a:off x="773900" y="195811"/>
              <a:ext cx="4622553" cy="1300678"/>
              <a:chOff x="773900" y="195811"/>
              <a:chExt cx="4622553" cy="1300678"/>
            </a:xfrm>
          </p:grpSpPr>
          <p:pic>
            <p:nvPicPr>
              <p:cNvPr id="20" name="Picture 19" descr="OPIC1BG_COLOR_DOWN.fw.pn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3768969" y="316217"/>
                <a:ext cx="1627484" cy="1180272"/>
              </a:xfrm>
              <a:prstGeom prst="rect">
                <a:avLst/>
              </a:prstGeom>
            </p:spPr>
          </p:pic>
          <p:pic>
            <p:nvPicPr>
              <p:cNvPr id="21" name="Picture 20" descr="Description: textEU+LOGO.fw.png"/>
              <p:cNvPicPr/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4724"/>
              <a:stretch>
                <a:fillRect/>
              </a:stretch>
            </p:blipFill>
            <p:spPr bwMode="auto">
              <a:xfrm>
                <a:off x="773900" y="195811"/>
                <a:ext cx="1196583" cy="130067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19" name="Picture 5" descr="C:\Users\mdragomirova\Desktop\Logos\SMEI\ОП Инициатива за малки и средни предприятия\BG-text\Logo-SMEI-center-no-back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-3000" contrast="8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08313" y="18005"/>
              <a:ext cx="1973469" cy="17785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Rectangle 1"/>
          <p:cNvSpPr/>
          <p:nvPr/>
        </p:nvSpPr>
        <p:spPr>
          <a:xfrm>
            <a:off x="6194750" y="5777769"/>
            <a:ext cx="20865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latin typeface="Calibri" panose="020F0502020204030204" pitchFamily="34" charset="0"/>
                <a:hlinkClick r:id="rId7"/>
              </a:rPr>
              <a:t>www.opic.bg</a:t>
            </a:r>
            <a:endParaRPr lang="bg-BG" sz="28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1125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CCDA088A-ECA5-2B45-B99F-19E035C5DB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7384" y="201478"/>
            <a:ext cx="1080868" cy="1021516"/>
          </a:xfrm>
          <a:prstGeom prst="rect">
            <a:avLst/>
          </a:prstGeom>
        </p:spPr>
      </p:pic>
      <p:sp>
        <p:nvSpPr>
          <p:cNvPr id="9" name="Content Placeholder 8">
            <a:extLst>
              <a:ext uri="{FF2B5EF4-FFF2-40B4-BE49-F238E27FC236}">
                <a16:creationId xmlns:a16="http://schemas.microsoft.com/office/drawing/2014/main" xmlns="" id="{873A88D1-878E-414A-AF01-6AB4A455ED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536" y="1542197"/>
            <a:ext cx="8228765" cy="4899546"/>
          </a:xfrm>
          <a:prstGeom prst="rect">
            <a:avLst/>
          </a:prstGeom>
        </p:spPr>
        <p:txBody>
          <a:bodyPr>
            <a:noAutofit/>
          </a:bodyPr>
          <a:lstStyle/>
          <a:p>
            <a:pPr marL="466725" lvl="0" indent="-285750" algn="just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SzPct val="140000"/>
              <a:buFont typeface="Wingdings" pitchFamily="2" charset="2"/>
              <a:buChar char="§"/>
              <a:defRPr/>
            </a:pPr>
            <a:r>
              <a:rPr lang="ru-RU" sz="2000" dirty="0" err="1">
                <a:solidFill>
                  <a:srgbClr val="002060"/>
                </a:solidFill>
                <a:latin typeface="+mn-lt"/>
                <a:cs typeface="Tahoma" pitchFamily="34" charset="0"/>
              </a:rPr>
              <a:t>Обявени</a:t>
            </a:r>
            <a:r>
              <a:rPr lang="ru-RU" sz="2000" dirty="0">
                <a:solidFill>
                  <a:srgbClr val="002060"/>
                </a:solidFill>
                <a:latin typeface="+mn-lt"/>
                <a:cs typeface="Tahoma" pitchFamily="34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+mn-lt"/>
                <a:cs typeface="Tahoma" pitchFamily="34" charset="0"/>
              </a:rPr>
              <a:t>са</a:t>
            </a:r>
            <a:r>
              <a:rPr lang="ru-RU" sz="2000" dirty="0">
                <a:solidFill>
                  <a:srgbClr val="002060"/>
                </a:solidFill>
                <a:latin typeface="+mn-lt"/>
                <a:cs typeface="Tahoma" pitchFamily="34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11</a:t>
            </a:r>
            <a:r>
              <a:rPr lang="ru-RU" sz="2000" dirty="0" smtClean="0">
                <a:solidFill>
                  <a:srgbClr val="FF0000"/>
                </a:solidFill>
                <a:latin typeface="+mn-lt"/>
                <a:cs typeface="Tahoma" pitchFamily="34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+mn-lt"/>
                <a:cs typeface="Tahoma" pitchFamily="34" charset="0"/>
              </a:rPr>
              <a:t>процедури</a:t>
            </a:r>
            <a:r>
              <a:rPr lang="ru-RU" sz="2000" dirty="0">
                <a:solidFill>
                  <a:srgbClr val="002060"/>
                </a:solidFill>
                <a:latin typeface="+mn-lt"/>
                <a:cs typeface="Tahoma" pitchFamily="34" charset="0"/>
              </a:rPr>
              <a:t> за </a:t>
            </a:r>
            <a:r>
              <a:rPr lang="ru-RU" sz="2000" dirty="0" err="1">
                <a:solidFill>
                  <a:srgbClr val="002060"/>
                </a:solidFill>
                <a:latin typeface="+mn-lt"/>
                <a:cs typeface="Tahoma" pitchFamily="34" charset="0"/>
              </a:rPr>
              <a:t>предоставяне</a:t>
            </a:r>
            <a:r>
              <a:rPr lang="ru-RU" sz="2000" dirty="0">
                <a:solidFill>
                  <a:srgbClr val="002060"/>
                </a:solidFill>
                <a:latin typeface="+mn-lt"/>
                <a:cs typeface="Tahoma" pitchFamily="34" charset="0"/>
              </a:rPr>
              <a:t> на БФП чрез </a:t>
            </a:r>
            <a:r>
              <a:rPr lang="ru-RU" sz="2000" dirty="0" err="1">
                <a:solidFill>
                  <a:srgbClr val="002060"/>
                </a:solidFill>
                <a:latin typeface="+mn-lt"/>
                <a:cs typeface="Tahoma" pitchFamily="34" charset="0"/>
              </a:rPr>
              <a:t>конкурентен</a:t>
            </a:r>
            <a:r>
              <a:rPr lang="ru-RU" sz="2000" dirty="0">
                <a:solidFill>
                  <a:srgbClr val="002060"/>
                </a:solidFill>
                <a:latin typeface="+mn-lt"/>
                <a:cs typeface="Tahoma" pitchFamily="34" charset="0"/>
              </a:rPr>
              <a:t> подбор, </a:t>
            </a:r>
            <a:r>
              <a:rPr lang="ru-RU" sz="2000" b="1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1</a:t>
            </a:r>
            <a:r>
              <a:rPr lang="bg-BG" sz="2000" b="1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4</a:t>
            </a:r>
            <a:r>
              <a:rPr lang="ru-RU" sz="2000" dirty="0" smtClean="0">
                <a:solidFill>
                  <a:srgbClr val="FF0000"/>
                </a:solidFill>
                <a:latin typeface="+mn-lt"/>
                <a:cs typeface="Tahoma" pitchFamily="34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+mn-lt"/>
                <a:cs typeface="Tahoma" pitchFamily="34" charset="0"/>
              </a:rPr>
              <a:t>процедури</a:t>
            </a:r>
            <a:r>
              <a:rPr lang="ru-RU" sz="2000" dirty="0">
                <a:solidFill>
                  <a:srgbClr val="002060"/>
                </a:solidFill>
                <a:latin typeface="+mn-lt"/>
                <a:cs typeface="Tahoma" pitchFamily="34" charset="0"/>
              </a:rPr>
              <a:t> за </a:t>
            </a:r>
            <a:r>
              <a:rPr lang="ru-RU" sz="2000" dirty="0" err="1">
                <a:solidFill>
                  <a:srgbClr val="002060"/>
                </a:solidFill>
                <a:latin typeface="+mn-lt"/>
                <a:cs typeface="Tahoma" pitchFamily="34" charset="0"/>
              </a:rPr>
              <a:t>директно</a:t>
            </a:r>
            <a:r>
              <a:rPr lang="ru-RU" sz="2000" dirty="0">
                <a:solidFill>
                  <a:srgbClr val="002060"/>
                </a:solidFill>
                <a:latin typeface="+mn-lt"/>
                <a:cs typeface="Tahoma" pitchFamily="34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+mn-lt"/>
                <a:cs typeface="Tahoma" pitchFamily="34" charset="0"/>
              </a:rPr>
              <a:t>предоставяне</a:t>
            </a:r>
            <a:r>
              <a:rPr lang="ru-RU" sz="2000" dirty="0">
                <a:solidFill>
                  <a:srgbClr val="002060"/>
                </a:solidFill>
                <a:latin typeface="+mn-lt"/>
                <a:cs typeface="Tahoma" pitchFamily="34" charset="0"/>
              </a:rPr>
              <a:t> на </a:t>
            </a:r>
            <a:r>
              <a:rPr lang="ru-RU" sz="2000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БФП, </a:t>
            </a:r>
            <a:r>
              <a:rPr lang="en-US" sz="2000" b="1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7</a:t>
            </a:r>
            <a:r>
              <a:rPr lang="ru-RU" sz="2000" b="1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+mn-lt"/>
                <a:cs typeface="Tahoma" pitchFamily="34" charset="0"/>
              </a:rPr>
              <a:t>бюджетни</a:t>
            </a:r>
            <a:r>
              <a:rPr lang="ru-RU" sz="2000" dirty="0">
                <a:solidFill>
                  <a:srgbClr val="002060"/>
                </a:solidFill>
                <a:latin typeface="+mn-lt"/>
                <a:cs typeface="Tahoma" pitchFamily="34" charset="0"/>
              </a:rPr>
              <a:t> линии. </a:t>
            </a:r>
            <a:endParaRPr lang="en-US" sz="2000" dirty="0">
              <a:solidFill>
                <a:srgbClr val="002060"/>
              </a:solidFill>
              <a:latin typeface="+mn-lt"/>
              <a:cs typeface="Tahoma" pitchFamily="34" charset="0"/>
            </a:endParaRPr>
          </a:p>
          <a:p>
            <a:pPr marL="466725" lvl="0" indent="-285750" algn="just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SzPct val="140000"/>
              <a:buFont typeface="Wingdings" pitchFamily="2" charset="2"/>
              <a:buChar char="§"/>
              <a:defRPr/>
            </a:pPr>
            <a:r>
              <a:rPr lang="ru-RU" sz="2000" dirty="0" err="1" smtClean="0">
                <a:solidFill>
                  <a:srgbClr val="002060"/>
                </a:solidFill>
                <a:latin typeface="+mn-lt"/>
                <a:cs typeface="Tahoma" pitchFamily="34" charset="0"/>
              </a:rPr>
              <a:t>Обявените</a:t>
            </a:r>
            <a:r>
              <a:rPr lang="ru-RU" sz="2000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+mn-lt"/>
                <a:cs typeface="Tahoma" pitchFamily="34" charset="0"/>
              </a:rPr>
              <a:t>процедури</a:t>
            </a:r>
            <a:r>
              <a:rPr lang="ru-RU" sz="2000" dirty="0">
                <a:solidFill>
                  <a:srgbClr val="002060"/>
                </a:solidFill>
                <a:latin typeface="+mn-lt"/>
                <a:cs typeface="Tahoma" pitchFamily="34" charset="0"/>
              </a:rPr>
              <a:t> и </a:t>
            </a:r>
            <a:r>
              <a:rPr lang="ru-RU" sz="2000" dirty="0" err="1">
                <a:solidFill>
                  <a:srgbClr val="002060"/>
                </a:solidFill>
                <a:latin typeface="+mn-lt"/>
                <a:cs typeface="Tahoma" pitchFamily="34" charset="0"/>
              </a:rPr>
              <a:t>финансовото</a:t>
            </a:r>
            <a:r>
              <a:rPr lang="ru-RU" sz="2000" dirty="0">
                <a:solidFill>
                  <a:srgbClr val="002060"/>
                </a:solidFill>
                <a:latin typeface="+mn-lt"/>
                <a:cs typeface="Tahoma" pitchFamily="34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+mn-lt"/>
                <a:cs typeface="Tahoma" pitchFamily="34" charset="0"/>
              </a:rPr>
              <a:t>споразумение</a:t>
            </a:r>
            <a:r>
              <a:rPr lang="ru-RU" sz="2000" dirty="0">
                <a:solidFill>
                  <a:srgbClr val="002060"/>
                </a:solidFill>
                <a:latin typeface="+mn-lt"/>
                <a:cs typeface="Tahoma" pitchFamily="34" charset="0"/>
              </a:rPr>
              <a:t> с ФМФИБ </a:t>
            </a:r>
            <a:r>
              <a:rPr lang="ru-RU" sz="2000" dirty="0" err="1">
                <a:solidFill>
                  <a:srgbClr val="002060"/>
                </a:solidFill>
                <a:latin typeface="+mn-lt"/>
                <a:cs typeface="Tahoma" pitchFamily="34" charset="0"/>
              </a:rPr>
              <a:t>са</a:t>
            </a:r>
            <a:r>
              <a:rPr lang="ru-RU" sz="2000" dirty="0">
                <a:solidFill>
                  <a:srgbClr val="002060"/>
                </a:solidFill>
                <a:latin typeface="+mn-lt"/>
                <a:cs typeface="Tahoma" pitchFamily="34" charset="0"/>
              </a:rPr>
              <a:t> на обща </a:t>
            </a:r>
            <a:r>
              <a:rPr lang="ru-RU" sz="2000" dirty="0" err="1">
                <a:solidFill>
                  <a:srgbClr val="002060"/>
                </a:solidFill>
                <a:latin typeface="+mn-lt"/>
                <a:cs typeface="Tahoma" pitchFamily="34" charset="0"/>
              </a:rPr>
              <a:t>стойност</a:t>
            </a:r>
            <a:r>
              <a:rPr lang="ru-RU" sz="2000" dirty="0">
                <a:solidFill>
                  <a:srgbClr val="002060"/>
                </a:solidFill>
                <a:latin typeface="+mn-lt"/>
                <a:cs typeface="Tahoma" pitchFamily="34" charset="0"/>
              </a:rPr>
              <a:t> </a:t>
            </a:r>
            <a:r>
              <a:rPr lang="en-US" sz="2000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2,23 </a:t>
            </a:r>
            <a:r>
              <a:rPr lang="ru-RU" sz="2000" b="1" dirty="0">
                <a:solidFill>
                  <a:srgbClr val="002060"/>
                </a:solidFill>
                <a:latin typeface="+mn-lt"/>
                <a:cs typeface="Tahoma" pitchFamily="34" charset="0"/>
              </a:rPr>
              <a:t>млрд. </a:t>
            </a:r>
            <a:r>
              <a:rPr lang="ru-RU" sz="2000" b="1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лева</a:t>
            </a:r>
            <a:r>
              <a:rPr lang="ru-RU" sz="2000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+mn-lt"/>
                <a:cs typeface="Tahoma" pitchFamily="34" charset="0"/>
              </a:rPr>
              <a:t>(</a:t>
            </a:r>
            <a:r>
              <a:rPr lang="ru-RU" sz="2000" b="1" dirty="0">
                <a:solidFill>
                  <a:srgbClr val="002060"/>
                </a:solidFill>
                <a:latin typeface="+mn-lt"/>
                <a:cs typeface="Tahoma" pitchFamily="34" charset="0"/>
              </a:rPr>
              <a:t>86.28 %</a:t>
            </a:r>
            <a:r>
              <a:rPr lang="ru-RU" sz="2000" dirty="0">
                <a:solidFill>
                  <a:srgbClr val="002060"/>
                </a:solidFill>
                <a:latin typeface="+mn-lt"/>
                <a:cs typeface="Tahoma" pitchFamily="34" charset="0"/>
              </a:rPr>
              <a:t> от бюджета на ОПИК).</a:t>
            </a:r>
          </a:p>
          <a:p>
            <a:pPr marL="466725" lvl="0" indent="-285750" algn="just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SzPct val="140000"/>
              <a:buFont typeface="Wingdings" pitchFamily="2" charset="2"/>
              <a:buChar char="§"/>
              <a:defRPr/>
            </a:pPr>
            <a:r>
              <a:rPr lang="ru-RU" sz="2000" dirty="0" err="1" smtClean="0">
                <a:solidFill>
                  <a:srgbClr val="002060"/>
                </a:solidFill>
                <a:latin typeface="+mn-lt"/>
                <a:cs typeface="Tahoma" pitchFamily="34" charset="0"/>
              </a:rPr>
              <a:t>Сключени</a:t>
            </a:r>
            <a:r>
              <a:rPr lang="ru-RU" sz="2000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+mn-lt"/>
                <a:cs typeface="Tahoma" pitchFamily="34" charset="0"/>
              </a:rPr>
              <a:t>са</a:t>
            </a:r>
            <a:r>
              <a:rPr lang="ru-RU" sz="2000" dirty="0">
                <a:solidFill>
                  <a:srgbClr val="002060"/>
                </a:solidFill>
                <a:latin typeface="+mn-lt"/>
                <a:cs typeface="Tahoma" pitchFamily="34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+mn-lt"/>
                <a:cs typeface="Tahoma" pitchFamily="34" charset="0"/>
              </a:rPr>
              <a:t>общо</a:t>
            </a:r>
            <a:r>
              <a:rPr lang="ru-RU" sz="2000" dirty="0">
                <a:solidFill>
                  <a:srgbClr val="002060"/>
                </a:solidFill>
                <a:latin typeface="+mn-lt"/>
                <a:cs typeface="Tahoma" pitchFamily="34" charset="0"/>
              </a:rPr>
              <a:t> </a:t>
            </a:r>
            <a:r>
              <a:rPr lang="ru-RU" sz="2000" b="1" dirty="0">
                <a:solidFill>
                  <a:srgbClr val="002060"/>
                </a:solidFill>
                <a:latin typeface="+mn-lt"/>
                <a:cs typeface="Tahoma" pitchFamily="34" charset="0"/>
              </a:rPr>
              <a:t>2131</a:t>
            </a:r>
            <a:r>
              <a:rPr lang="ru-RU" sz="2000" dirty="0">
                <a:solidFill>
                  <a:srgbClr val="002060"/>
                </a:solidFill>
                <a:latin typeface="+mn-lt"/>
                <a:cs typeface="Tahoma" pitchFamily="34" charset="0"/>
              </a:rPr>
              <a:t> договора (вкл. </a:t>
            </a:r>
            <a:r>
              <a:rPr lang="ru-RU" sz="2000" dirty="0" err="1">
                <a:solidFill>
                  <a:srgbClr val="002060"/>
                </a:solidFill>
                <a:latin typeface="+mn-lt"/>
                <a:cs typeface="Tahoma" pitchFamily="34" charset="0"/>
              </a:rPr>
              <a:t>финансовото</a:t>
            </a:r>
            <a:r>
              <a:rPr lang="ru-RU" sz="2000" dirty="0">
                <a:solidFill>
                  <a:srgbClr val="002060"/>
                </a:solidFill>
                <a:latin typeface="+mn-lt"/>
                <a:cs typeface="Tahoma" pitchFamily="34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+mn-lt"/>
                <a:cs typeface="Tahoma" pitchFamily="34" charset="0"/>
              </a:rPr>
              <a:t>споразумение</a:t>
            </a:r>
            <a:r>
              <a:rPr lang="ru-RU" sz="2000" dirty="0">
                <a:solidFill>
                  <a:srgbClr val="002060"/>
                </a:solidFill>
                <a:latin typeface="+mn-lt"/>
                <a:cs typeface="Tahoma" pitchFamily="34" charset="0"/>
              </a:rPr>
              <a:t> с ФМФИБ) с общ размер на </a:t>
            </a:r>
            <a:r>
              <a:rPr lang="ru-RU" sz="2000" dirty="0" err="1">
                <a:solidFill>
                  <a:srgbClr val="002060"/>
                </a:solidFill>
                <a:latin typeface="+mn-lt"/>
                <a:cs typeface="Tahoma" pitchFamily="34" charset="0"/>
              </a:rPr>
              <a:t>предоставената</a:t>
            </a:r>
            <a:r>
              <a:rPr lang="ru-RU" sz="2000" dirty="0">
                <a:solidFill>
                  <a:srgbClr val="002060"/>
                </a:solidFill>
                <a:latin typeface="+mn-lt"/>
                <a:cs typeface="Tahoma" pitchFamily="34" charset="0"/>
              </a:rPr>
              <a:t> БФП </a:t>
            </a:r>
            <a:r>
              <a:rPr lang="ru-RU" sz="2000" b="1" dirty="0">
                <a:solidFill>
                  <a:srgbClr val="002060"/>
                </a:solidFill>
                <a:latin typeface="+mn-lt"/>
                <a:cs typeface="Tahoma" pitchFamily="34" charset="0"/>
              </a:rPr>
              <a:t>1939.05 млн. лева</a:t>
            </a:r>
            <a:r>
              <a:rPr lang="ru-RU" sz="2000" dirty="0">
                <a:solidFill>
                  <a:srgbClr val="002060"/>
                </a:solidFill>
                <a:latin typeface="+mn-lt"/>
                <a:cs typeface="Tahoma" pitchFamily="34" charset="0"/>
              </a:rPr>
              <a:t> (</a:t>
            </a:r>
            <a:r>
              <a:rPr lang="ru-RU" sz="2000" dirty="0" err="1" smtClean="0">
                <a:solidFill>
                  <a:srgbClr val="002060"/>
                </a:solidFill>
                <a:latin typeface="+mn-lt"/>
                <a:cs typeface="Tahoma" pitchFamily="34" charset="0"/>
              </a:rPr>
              <a:t>средствата</a:t>
            </a:r>
            <a:r>
              <a:rPr lang="ru-RU" sz="2000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+mn-lt"/>
                <a:cs typeface="Tahoma" pitchFamily="34" charset="0"/>
              </a:rPr>
              <a:t>са</a:t>
            </a:r>
            <a:r>
              <a:rPr lang="ru-RU" sz="2000" dirty="0">
                <a:solidFill>
                  <a:srgbClr val="002060"/>
                </a:solidFill>
                <a:latin typeface="+mn-lt"/>
                <a:cs typeface="Tahoma" pitchFamily="34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+mn-lt"/>
                <a:cs typeface="Tahoma" pitchFamily="34" charset="0"/>
              </a:rPr>
              <a:t>предоставени</a:t>
            </a:r>
            <a:r>
              <a:rPr lang="ru-RU" sz="2000" dirty="0">
                <a:solidFill>
                  <a:srgbClr val="002060"/>
                </a:solidFill>
                <a:latin typeface="+mn-lt"/>
                <a:cs typeface="Tahoma" pitchFamily="34" charset="0"/>
              </a:rPr>
              <a:t> по </a:t>
            </a:r>
            <a:r>
              <a:rPr lang="ru-RU" sz="2000" dirty="0" err="1">
                <a:solidFill>
                  <a:srgbClr val="002060"/>
                </a:solidFill>
                <a:latin typeface="+mn-lt"/>
                <a:cs typeface="Tahoma" pitchFamily="34" charset="0"/>
              </a:rPr>
              <a:t>ПО</a:t>
            </a:r>
            <a:r>
              <a:rPr lang="ru-RU" sz="2000" dirty="0">
                <a:solidFill>
                  <a:srgbClr val="002060"/>
                </a:solidFill>
                <a:latin typeface="+mn-lt"/>
                <a:cs typeface="Tahoma" pitchFamily="34" charset="0"/>
              </a:rPr>
              <a:t> 1, 2, 3, 4 и 5</a:t>
            </a:r>
            <a:r>
              <a:rPr lang="ru-RU" sz="2000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).</a:t>
            </a:r>
          </a:p>
          <a:p>
            <a:pPr marL="466725" lvl="0" indent="-285750" algn="just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SzPct val="140000"/>
              <a:buFont typeface="Wingdings" pitchFamily="2" charset="2"/>
              <a:buChar char="§"/>
              <a:defRPr/>
            </a:pPr>
            <a:endParaRPr lang="ru-RU" sz="1800" dirty="0">
              <a:solidFill>
                <a:srgbClr val="002060"/>
              </a:solidFill>
              <a:latin typeface="+mn-lt"/>
              <a:cs typeface="Tahoma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95536" y="201478"/>
            <a:ext cx="75318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bg-BG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Общ преглед на напредъка в изпълнението на </a:t>
            </a:r>
            <a:endParaRPr lang="bg-BG" sz="2400" b="1" dirty="0" smtClean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Calibri" panose="020F0502020204030204" pitchFamily="34" charset="0"/>
              <a:ea typeface="Tahoma" pitchFamily="34" charset="0"/>
              <a:cs typeface="Calibri" panose="020F0502020204030204" pitchFamily="34" charset="0"/>
            </a:endParaRPr>
          </a:p>
          <a:p>
            <a:pPr lvl="0"/>
            <a:r>
              <a:rPr lang="bg-BG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ОПИК 2014-2020 към 31 май 2019 г.</a:t>
            </a:r>
            <a:endParaRPr lang="en-US" sz="2400" b="1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Calibri" panose="020F0502020204030204" pitchFamily="34" charset="0"/>
              <a:ea typeface="Tahoma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5534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CCDA088A-ECA5-2B45-B99F-19E035C5DB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7384" y="201478"/>
            <a:ext cx="1080868" cy="1021516"/>
          </a:xfrm>
          <a:prstGeom prst="rect">
            <a:avLst/>
          </a:prstGeom>
        </p:spPr>
      </p:pic>
      <p:sp>
        <p:nvSpPr>
          <p:cNvPr id="9" name="Content Placeholder 8">
            <a:extLst>
              <a:ext uri="{FF2B5EF4-FFF2-40B4-BE49-F238E27FC236}">
                <a16:creationId xmlns:a16="http://schemas.microsoft.com/office/drawing/2014/main" xmlns="" id="{873A88D1-878E-414A-AF01-6AB4A455ED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536" y="1760561"/>
            <a:ext cx="8228765" cy="4681182"/>
          </a:xfrm>
          <a:prstGeom prst="rect">
            <a:avLst/>
          </a:prstGeom>
        </p:spPr>
        <p:txBody>
          <a:bodyPr>
            <a:noAutofit/>
          </a:bodyPr>
          <a:lstStyle/>
          <a:p>
            <a:pPr marL="466725" lvl="0" indent="-285750" algn="just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SzPct val="140000"/>
              <a:buFont typeface="Wingdings" pitchFamily="2" charset="2"/>
              <a:buChar char="§"/>
              <a:defRPr/>
            </a:pPr>
            <a:r>
              <a:rPr lang="ru-RU" sz="2000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В </a:t>
            </a:r>
            <a:r>
              <a:rPr lang="ru-RU" sz="2000" dirty="0" err="1" smtClean="0">
                <a:solidFill>
                  <a:srgbClr val="002060"/>
                </a:solidFill>
                <a:latin typeface="+mn-lt"/>
                <a:cs typeface="Tahoma" pitchFamily="34" charset="0"/>
              </a:rPr>
              <a:t>изпълнение</a:t>
            </a:r>
            <a:r>
              <a:rPr lang="ru-RU" sz="2000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 </a:t>
            </a:r>
            <a:r>
              <a:rPr lang="ru-RU" sz="2000" dirty="0" err="1" smtClean="0">
                <a:solidFill>
                  <a:srgbClr val="002060"/>
                </a:solidFill>
                <a:latin typeface="+mn-lt"/>
                <a:cs typeface="Tahoma" pitchFamily="34" charset="0"/>
              </a:rPr>
              <a:t>са</a:t>
            </a:r>
            <a:r>
              <a:rPr lang="ru-RU" sz="2000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656 </a:t>
            </a:r>
            <a:r>
              <a:rPr lang="ru-RU" sz="2000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договора за БФП, </a:t>
            </a:r>
            <a:r>
              <a:rPr lang="ru-RU" sz="2000" dirty="0" err="1" smtClean="0">
                <a:solidFill>
                  <a:srgbClr val="002060"/>
                </a:solidFill>
                <a:latin typeface="+mn-lt"/>
                <a:cs typeface="Tahoma" pitchFamily="34" charset="0"/>
              </a:rPr>
              <a:t>приключени</a:t>
            </a:r>
            <a:r>
              <a:rPr lang="ru-RU" sz="2000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 </a:t>
            </a:r>
            <a:r>
              <a:rPr lang="ru-RU" sz="2000" dirty="0" err="1" smtClean="0">
                <a:solidFill>
                  <a:srgbClr val="002060"/>
                </a:solidFill>
                <a:latin typeface="+mn-lt"/>
                <a:cs typeface="Tahoma" pitchFamily="34" charset="0"/>
              </a:rPr>
              <a:t>са</a:t>
            </a:r>
            <a:r>
              <a:rPr lang="ru-RU" sz="2000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1398</a:t>
            </a:r>
            <a:r>
              <a:rPr lang="ru-RU" sz="2000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 договора (с </a:t>
            </a:r>
            <a:r>
              <a:rPr lang="ru-RU" sz="2000" dirty="0" err="1" smtClean="0">
                <a:solidFill>
                  <a:srgbClr val="002060"/>
                </a:solidFill>
                <a:latin typeface="+mn-lt"/>
                <a:cs typeface="Tahoma" pitchFamily="34" charset="0"/>
              </a:rPr>
              <a:t>извършени</a:t>
            </a:r>
            <a:r>
              <a:rPr lang="ru-RU" sz="2000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 </a:t>
            </a:r>
            <a:r>
              <a:rPr lang="ru-RU" sz="2000" dirty="0" err="1" smtClean="0">
                <a:solidFill>
                  <a:srgbClr val="002060"/>
                </a:solidFill>
                <a:latin typeface="+mn-lt"/>
                <a:cs typeface="Tahoma" pitchFamily="34" charset="0"/>
              </a:rPr>
              <a:t>финални</a:t>
            </a:r>
            <a:r>
              <a:rPr lang="ru-RU" sz="2000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 </a:t>
            </a:r>
            <a:r>
              <a:rPr lang="ru-RU" sz="2000" dirty="0" err="1" smtClean="0">
                <a:solidFill>
                  <a:srgbClr val="002060"/>
                </a:solidFill>
                <a:latin typeface="+mn-lt"/>
                <a:cs typeface="Tahoma" pitchFamily="34" charset="0"/>
              </a:rPr>
              <a:t>плащания</a:t>
            </a:r>
            <a:r>
              <a:rPr lang="ru-RU" sz="2000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).</a:t>
            </a:r>
          </a:p>
          <a:p>
            <a:pPr marL="466725" lvl="0" indent="-285750" algn="just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SzPct val="140000"/>
              <a:buFont typeface="Wingdings" pitchFamily="2" charset="2"/>
              <a:buChar char="§"/>
              <a:defRPr/>
            </a:pPr>
            <a:r>
              <a:rPr lang="ru-RU" sz="2000" dirty="0" err="1" smtClean="0">
                <a:solidFill>
                  <a:srgbClr val="002060"/>
                </a:solidFill>
                <a:latin typeface="+mn-lt"/>
                <a:cs typeface="Tahoma" pitchFamily="34" charset="0"/>
              </a:rPr>
              <a:t>Извършени</a:t>
            </a:r>
            <a:r>
              <a:rPr lang="ru-RU" sz="2000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 </a:t>
            </a:r>
            <a:r>
              <a:rPr lang="ru-RU" sz="2000" dirty="0" err="1" smtClean="0">
                <a:solidFill>
                  <a:srgbClr val="002060"/>
                </a:solidFill>
                <a:latin typeface="+mn-lt"/>
                <a:cs typeface="Tahoma" pitchFamily="34" charset="0"/>
              </a:rPr>
              <a:t>плащания</a:t>
            </a:r>
            <a:r>
              <a:rPr lang="ru-RU" sz="2000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 от </a:t>
            </a:r>
            <a:r>
              <a:rPr lang="ru-RU" sz="2000" dirty="0" err="1" smtClean="0">
                <a:solidFill>
                  <a:srgbClr val="002060"/>
                </a:solidFill>
                <a:latin typeface="+mn-lt"/>
                <a:cs typeface="Tahoma" pitchFamily="34" charset="0"/>
              </a:rPr>
              <a:t>началото</a:t>
            </a:r>
            <a:r>
              <a:rPr lang="ru-RU" sz="2000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 на периода – </a:t>
            </a:r>
            <a:r>
              <a:rPr lang="ru-RU" sz="2000" b="1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1 042.23 млн. лева</a:t>
            </a:r>
            <a:r>
              <a:rPr lang="ru-RU" sz="2000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, </a:t>
            </a:r>
            <a:r>
              <a:rPr lang="ru-RU" sz="2000" dirty="0" err="1" smtClean="0">
                <a:solidFill>
                  <a:srgbClr val="002060"/>
                </a:solidFill>
                <a:latin typeface="+mn-lt"/>
                <a:cs typeface="Tahoma" pitchFamily="34" charset="0"/>
              </a:rPr>
              <a:t>включително</a:t>
            </a:r>
            <a:r>
              <a:rPr lang="ru-RU" sz="2000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115 млн. лева </a:t>
            </a:r>
            <a:r>
              <a:rPr lang="ru-RU" sz="2000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за </a:t>
            </a:r>
            <a:r>
              <a:rPr lang="ru-RU" sz="2000" dirty="0" err="1" smtClean="0">
                <a:solidFill>
                  <a:srgbClr val="002060"/>
                </a:solidFill>
                <a:latin typeface="+mn-lt"/>
                <a:cs typeface="Tahoma" pitchFamily="34" charset="0"/>
              </a:rPr>
              <a:t>финансови</a:t>
            </a:r>
            <a:r>
              <a:rPr lang="ru-RU" sz="2000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 </a:t>
            </a:r>
            <a:r>
              <a:rPr lang="ru-RU" sz="2000" dirty="0" err="1" smtClean="0">
                <a:solidFill>
                  <a:srgbClr val="002060"/>
                </a:solidFill>
                <a:latin typeface="+mn-lt"/>
                <a:cs typeface="Tahoma" pitchFamily="34" charset="0"/>
              </a:rPr>
              <a:t>инструменти</a:t>
            </a:r>
            <a:r>
              <a:rPr lang="ru-RU" sz="2000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. (</a:t>
            </a:r>
            <a:r>
              <a:rPr lang="ru-RU" sz="2000" b="1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40.33 %</a:t>
            </a:r>
            <a:r>
              <a:rPr lang="ru-RU" sz="2000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 от бюджета на ОПИК).</a:t>
            </a:r>
          </a:p>
          <a:p>
            <a:pPr marL="466725" lvl="0" indent="-285750" algn="just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SzPct val="140000"/>
              <a:buFont typeface="Wingdings" pitchFamily="2" charset="2"/>
              <a:buChar char="§"/>
              <a:defRPr/>
            </a:pPr>
            <a:r>
              <a:rPr lang="ru-RU" sz="2000" dirty="0" err="1" smtClean="0">
                <a:solidFill>
                  <a:srgbClr val="002060"/>
                </a:solidFill>
                <a:latin typeface="+mn-lt"/>
                <a:cs typeface="Tahoma" pitchFamily="34" charset="0"/>
              </a:rPr>
              <a:t>Сертифицираните</a:t>
            </a:r>
            <a:r>
              <a:rPr lang="ru-RU" sz="2000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 средства – </a:t>
            </a:r>
            <a:r>
              <a:rPr lang="ru-RU" sz="2000" b="1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945.74 млн. лева, </a:t>
            </a:r>
            <a:r>
              <a:rPr lang="ru-RU" sz="2000" dirty="0" err="1" smtClean="0">
                <a:solidFill>
                  <a:srgbClr val="002060"/>
                </a:solidFill>
                <a:latin typeface="+mn-lt"/>
                <a:cs typeface="Tahoma" pitchFamily="34" charset="0"/>
              </a:rPr>
              <a:t>включително</a:t>
            </a:r>
            <a:r>
              <a:rPr lang="ru-RU" sz="2000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115 млн. лева </a:t>
            </a:r>
            <a:r>
              <a:rPr lang="ru-RU" sz="2000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за </a:t>
            </a:r>
            <a:r>
              <a:rPr lang="ru-RU" sz="2000" dirty="0" err="1" smtClean="0">
                <a:solidFill>
                  <a:srgbClr val="002060"/>
                </a:solidFill>
                <a:latin typeface="+mn-lt"/>
                <a:cs typeface="Tahoma" pitchFamily="34" charset="0"/>
              </a:rPr>
              <a:t>финансови</a:t>
            </a:r>
            <a:r>
              <a:rPr lang="ru-RU" sz="2000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 </a:t>
            </a:r>
            <a:r>
              <a:rPr lang="ru-RU" sz="2000" dirty="0" err="1" smtClean="0">
                <a:solidFill>
                  <a:srgbClr val="002060"/>
                </a:solidFill>
                <a:latin typeface="+mn-lt"/>
                <a:cs typeface="Tahoma" pitchFamily="34" charset="0"/>
              </a:rPr>
              <a:t>инструменти</a:t>
            </a:r>
            <a:r>
              <a:rPr lang="ru-RU" sz="2000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. (</a:t>
            </a:r>
            <a:r>
              <a:rPr lang="ru-RU" sz="2000" b="1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36.60 %</a:t>
            </a:r>
            <a:r>
              <a:rPr lang="ru-RU" sz="2000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 от бюджета на ОПИК).</a:t>
            </a:r>
          </a:p>
          <a:p>
            <a:pPr marL="466725" lvl="0" indent="-285750" algn="just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SzPct val="140000"/>
              <a:buFont typeface="Wingdings" pitchFamily="2" charset="2"/>
              <a:buChar char="§"/>
              <a:defRPr/>
            </a:pPr>
            <a:endParaRPr lang="ru-RU" sz="1800" dirty="0">
              <a:solidFill>
                <a:srgbClr val="002060"/>
              </a:solidFill>
              <a:latin typeface="+mn-lt"/>
              <a:cs typeface="Tahoma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95536" y="201478"/>
            <a:ext cx="75318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bg-BG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Общ преглед на напредъка в изпълнението на </a:t>
            </a:r>
            <a:endParaRPr lang="bg-BG" sz="2400" b="1" dirty="0" smtClean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Calibri" panose="020F0502020204030204" pitchFamily="34" charset="0"/>
              <a:ea typeface="Tahoma" pitchFamily="34" charset="0"/>
              <a:cs typeface="Calibri" panose="020F0502020204030204" pitchFamily="34" charset="0"/>
            </a:endParaRPr>
          </a:p>
          <a:p>
            <a:pPr lvl="0"/>
            <a:r>
              <a:rPr lang="bg-BG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ОПИК </a:t>
            </a:r>
            <a:r>
              <a:rPr lang="bg-BG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2014-2020 към 31 </a:t>
            </a:r>
            <a:r>
              <a:rPr lang="bg-BG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май </a:t>
            </a:r>
            <a:r>
              <a:rPr lang="bg-BG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2019 г.</a:t>
            </a:r>
            <a:endParaRPr lang="en-US" sz="2400" b="1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Calibri" panose="020F0502020204030204" pitchFamily="34" charset="0"/>
              <a:ea typeface="Tahoma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7739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CCDA088A-ECA5-2B45-B99F-19E035C5DB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7384" y="201478"/>
            <a:ext cx="1080868" cy="1021516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395536" y="201478"/>
            <a:ext cx="75318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Проектни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 предложения с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място</a:t>
            </a:r>
            <a:r>
              <a:rPr lang="en-US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на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изпълнение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 в </a:t>
            </a:r>
            <a:r>
              <a:rPr lang="bg-BG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Югозападен </a:t>
            </a:r>
            <a:r>
              <a:rPr lang="bg-BG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район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 по ОПИК 2014-2020 </a:t>
            </a:r>
            <a:endParaRPr lang="en-US" sz="2400" b="1" dirty="0" smtClean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Calibri" panose="020F0502020204030204" pitchFamily="34" charset="0"/>
              <a:ea typeface="Tahoma" pitchFamily="34" charset="0"/>
              <a:cs typeface="Calibri" panose="020F0502020204030204" pitchFamily="34" charset="0"/>
            </a:endParaRPr>
          </a:p>
          <a:p>
            <a:pPr lvl="0"/>
            <a:r>
              <a:rPr lang="ru-RU" sz="2400" b="1" dirty="0" err="1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към</a:t>
            </a:r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31 май 2019 г.</a:t>
            </a:r>
            <a:endParaRPr lang="en-US" sz="2400" b="1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Calibri" panose="020F0502020204030204" pitchFamily="34" charset="0"/>
              <a:ea typeface="Tahoma" pitchFamily="34" charset="0"/>
              <a:cs typeface="Calibri" panose="020F0502020204030204" pitchFamily="34" charset="0"/>
            </a:endParaRPr>
          </a:p>
        </p:txBody>
      </p:sp>
      <p:sp>
        <p:nvSpPr>
          <p:cNvPr id="5" name="Content Placeholder 1"/>
          <p:cNvSpPr>
            <a:spLocks noGrp="1"/>
          </p:cNvSpPr>
          <p:nvPr>
            <p:ph idx="1"/>
          </p:nvPr>
        </p:nvSpPr>
        <p:spPr>
          <a:xfrm>
            <a:off x="395536" y="1951606"/>
            <a:ext cx="8229600" cy="4681537"/>
          </a:xfrm>
        </p:spPr>
        <p:txBody>
          <a:bodyPr>
            <a:norm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§"/>
            </a:pPr>
            <a:r>
              <a:rPr lang="bg-BG" sz="2000" dirty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Общо подписани са </a:t>
            </a:r>
            <a:r>
              <a:rPr lang="bg-BG" sz="2000" b="1" dirty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432</a:t>
            </a:r>
            <a:r>
              <a:rPr lang="bg-BG" sz="2000" dirty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 договора ( </a:t>
            </a:r>
            <a:r>
              <a:rPr lang="bg-BG" sz="2000" b="1" dirty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20,27</a:t>
            </a:r>
            <a:r>
              <a:rPr lang="bg-BG" sz="2000" dirty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 % от всички подписани по ОПИК);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§"/>
            </a:pPr>
            <a:r>
              <a:rPr lang="bg-BG" sz="2000" dirty="0" smtClean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В </a:t>
            </a:r>
            <a:r>
              <a:rPr lang="bg-BG" sz="2000" dirty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изпълнение </a:t>
            </a:r>
            <a:r>
              <a:rPr lang="bg-BG" sz="2000" b="1" dirty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169 </a:t>
            </a:r>
            <a:r>
              <a:rPr lang="bg-BG" sz="2000" dirty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договора с бюджет (БФП) от </a:t>
            </a:r>
            <a:r>
              <a:rPr lang="bg-BG" sz="2000" b="1" dirty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78,02 </a:t>
            </a:r>
            <a:r>
              <a:rPr lang="bg-BG" sz="2000" dirty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млн. лв. (</a:t>
            </a:r>
            <a:r>
              <a:rPr lang="bg-BG" sz="2000" b="1" dirty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19,17 </a:t>
            </a:r>
            <a:r>
              <a:rPr lang="bg-BG" sz="2000" dirty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млн. лв. вече извършени плащания по тях);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§"/>
            </a:pPr>
            <a:r>
              <a:rPr lang="bg-BG" sz="2000" dirty="0" smtClean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Прекратени </a:t>
            </a:r>
            <a:r>
              <a:rPr lang="bg-BG" sz="2000" dirty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са 18 договора;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§"/>
            </a:pPr>
            <a:r>
              <a:rPr lang="bg-BG" sz="2000" dirty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bg-BG" sz="2000" dirty="0" smtClean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Успешно </a:t>
            </a:r>
            <a:r>
              <a:rPr lang="bg-BG" sz="2000" dirty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приключили </a:t>
            </a:r>
            <a:r>
              <a:rPr lang="bg-BG" sz="2000" b="1" dirty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245</a:t>
            </a:r>
            <a:r>
              <a:rPr lang="bg-BG" sz="2000" dirty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 договора с извършени плащания по тях от </a:t>
            </a:r>
            <a:r>
              <a:rPr lang="bg-BG" sz="2000" b="1" dirty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93,09 </a:t>
            </a:r>
            <a:r>
              <a:rPr lang="bg-BG" sz="2000" dirty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млн. лв.</a:t>
            </a:r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885849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59307" y="61390"/>
            <a:ext cx="8009482" cy="1023753"/>
          </a:xfrm>
        </p:spPr>
        <p:txBody>
          <a:bodyPr anchor="ctr">
            <a:noAutofit/>
          </a:bodyPr>
          <a:lstStyle/>
          <a:p>
            <a:pPr>
              <a:defRPr/>
            </a:pP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Проектни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 предложения с </a:t>
            </a:r>
            <a:r>
              <a:rPr lang="ru-RU" sz="2400" b="1" dirty="0" err="1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място</a:t>
            </a:r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на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изпълнение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 </a:t>
            </a:r>
            <a:r>
              <a:rPr lang="en-US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/>
            </a:r>
            <a:br>
              <a:rPr lang="en-US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</a:br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в </a:t>
            </a:r>
            <a:r>
              <a:rPr lang="bg-BG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Югозападен </a:t>
            </a:r>
            <a:r>
              <a:rPr lang="bg-BG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район 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по ОПИК 2014-2020 </a:t>
            </a:r>
            <a:r>
              <a:rPr lang="en-US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/>
            </a:r>
            <a:br>
              <a:rPr lang="en-US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</a:br>
            <a:r>
              <a:rPr lang="ru-RU" sz="2400" b="1" dirty="0" err="1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към</a:t>
            </a:r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31 май 2019 г. </a:t>
            </a:r>
            <a:endParaRPr lang="ru-RU" sz="2400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Calibri" panose="020F0502020204030204" pitchFamily="34" charset="0"/>
              <a:ea typeface="Tahoma" pitchFamily="34" charset="0"/>
              <a:cs typeface="Calibri" panose="020F050202020403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CCDA088A-ECA5-2B45-B99F-19E035C5DB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27384" y="201478"/>
            <a:ext cx="1080868" cy="1021516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125968"/>
              </p:ext>
            </p:extLst>
          </p:nvPr>
        </p:nvGraphicFramePr>
        <p:xfrm>
          <a:off x="586855" y="1222993"/>
          <a:ext cx="7681934" cy="58549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0" name="Document" r:id="rId5" imgW="5909007" imgH="5993368" progId="Word.Document.12">
                  <p:embed/>
                </p:oleObj>
              </mc:Choice>
              <mc:Fallback>
                <p:oleObj name="Document" r:id="rId5" imgW="5909007" imgH="599336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86855" y="1222993"/>
                        <a:ext cx="7681934" cy="585496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65090897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59307" y="61390"/>
            <a:ext cx="8009482" cy="1023753"/>
          </a:xfrm>
        </p:spPr>
        <p:txBody>
          <a:bodyPr anchor="ctr">
            <a:noAutofit/>
          </a:bodyPr>
          <a:lstStyle/>
          <a:p>
            <a:pPr>
              <a:defRPr/>
            </a:pP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Проектни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 предложения с </a:t>
            </a:r>
            <a:r>
              <a:rPr lang="ru-RU" sz="2400" b="1" dirty="0" err="1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място</a:t>
            </a:r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на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изпълнение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 </a:t>
            </a:r>
            <a:r>
              <a:rPr lang="en-US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/>
            </a:r>
            <a:br>
              <a:rPr lang="en-US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</a:br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в </a:t>
            </a:r>
            <a:r>
              <a:rPr lang="bg-BG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Югозападен </a:t>
            </a:r>
            <a:r>
              <a:rPr lang="bg-BG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район 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по ОПИК 2014-2020 </a:t>
            </a:r>
            <a:r>
              <a:rPr lang="en-US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/>
            </a:r>
            <a:br>
              <a:rPr lang="en-US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</a:br>
            <a:r>
              <a:rPr lang="ru-RU" sz="2400" b="1" dirty="0" err="1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към</a:t>
            </a:r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31 май 2019 г. </a:t>
            </a:r>
            <a:endParaRPr lang="ru-RU" sz="2400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Calibri" panose="020F0502020204030204" pitchFamily="34" charset="0"/>
              <a:ea typeface="Tahoma" pitchFamily="34" charset="0"/>
              <a:cs typeface="Calibri" panose="020F050202020403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CCDA088A-ECA5-2B45-B99F-19E035C5DB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7384" y="201478"/>
            <a:ext cx="1080868" cy="1021516"/>
          </a:xfrm>
          <a:prstGeom prst="rect">
            <a:avLst/>
          </a:prstGeom>
        </p:spPr>
      </p:pic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8165463"/>
              </p:ext>
            </p:extLst>
          </p:nvPr>
        </p:nvGraphicFramePr>
        <p:xfrm>
          <a:off x="0" y="1144318"/>
          <a:ext cx="9143999" cy="5713682"/>
        </p:xfrm>
        <a:graphic>
          <a:graphicData uri="http://schemas.openxmlformats.org/drawingml/2006/table">
            <a:tbl>
              <a:tblPr/>
              <a:tblGrid>
                <a:gridCol w="6933063"/>
                <a:gridCol w="1027603"/>
                <a:gridCol w="1183333"/>
              </a:tblGrid>
              <a:tr h="412311"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b="1" kern="1200" cap="all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  <a:cs typeface="Calibri"/>
                        </a:rPr>
                        <a:t>Процедура</a:t>
                      </a:r>
                      <a:endParaRPr lang="bg-BG" sz="10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597" marR="2597" marT="259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b="1" kern="1200" cap="all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  <a:cs typeface="Calibri"/>
                        </a:rPr>
                        <a:t>Брой договори за БФП</a:t>
                      </a:r>
                      <a:endParaRPr lang="bg-BG" sz="10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597" marR="2597" marT="259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b="1" kern="1200" cap="all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  <a:cs typeface="Calibri"/>
                        </a:rPr>
                        <a:t>Договорена </a:t>
                      </a:r>
                      <a:endParaRPr lang="bg-BG" sz="10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b="1" kern="1200" cap="all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  <a:cs typeface="Calibri"/>
                        </a:rPr>
                        <a:t>БФП</a:t>
                      </a:r>
                      <a:endParaRPr lang="bg-BG" sz="10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597" marR="2597" marT="259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</a:tr>
              <a:tr h="321737">
                <a:tc>
                  <a:txBody>
                    <a:bodyPr/>
                    <a:lstStyle/>
                    <a:p>
                      <a:pPr marR="90170" algn="just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Calibri"/>
                        </a:rPr>
                        <a:t>      BG16RFOP002-1.003 </a:t>
                      </a:r>
                      <a:r>
                        <a:rPr lang="ru-RU" sz="10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Calibri"/>
                        </a:rPr>
                        <a:t>ФАЗА 2 НА ПРОЕКТ „СЪЗДАВАНЕ НА НАУЧНО-ТЕХНОЛОГИЧЕН ПАРК“ </a:t>
                      </a:r>
                      <a:endParaRPr lang="bg-BG" sz="10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597" marR="2597" marT="259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</a:t>
                      </a:r>
                      <a:endParaRPr lang="bg-BG" sz="100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97" marR="2597" marT="259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12 273 362.81 лв.</a:t>
                      </a:r>
                      <a:endParaRPr lang="bg-BG" sz="100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97" marR="2597" marT="259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5"/>
                    </a:solidFill>
                  </a:tcPr>
                </a:tc>
              </a:tr>
              <a:tr h="639870">
                <a:tc>
                  <a:txBody>
                    <a:bodyPr/>
                    <a:lstStyle/>
                    <a:p>
                      <a:pPr marL="177800" marR="90170" indent="0" algn="just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Calibri"/>
                        </a:rPr>
                        <a:t>BG16RFOP002-1.004 </a:t>
                      </a:r>
                      <a:r>
                        <a:rPr lang="ru-RU" sz="10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Calibri"/>
                        </a:rPr>
                        <a:t>ПОВИШАВАНЕ КАЧЕСТВОТО, ЕФЕКТИВНОСТТА И ЕФИКАСНОСТТА НА ПРЕДЛАГАНИТЕ ОТ ПАТЕНТНО ВЕДОМСТВО НА РЕПУБЛИКА БЪЛГАРИЯ УСЛУГИ ЗА БИЗНЕСА, СВЪРЗАНИ СЪС ЗАКРИЛАТА НА ОБЕКТИТЕ НА ИНДУСТРИАЛНА СОБСТВЕНОСТ</a:t>
                      </a:r>
                      <a:endParaRPr lang="bg-BG" sz="10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597" marR="2597" marT="259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</a:t>
                      </a:r>
                      <a:endParaRPr lang="bg-BG" sz="100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97" marR="2597" marT="259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8 797 339.19 лв.</a:t>
                      </a:r>
                      <a:endParaRPr lang="bg-BG" sz="100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97" marR="2597" marT="259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23387">
                <a:tc>
                  <a:txBody>
                    <a:bodyPr/>
                    <a:lstStyle/>
                    <a:p>
                      <a:pPr marL="177800" marR="90170" indent="0" algn="just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Calibri"/>
                        </a:rPr>
                        <a:t>BG16RFOP002-2.003 „СЪЗДАВАНЕ НА УСЛОВИЯ ЗА УСТОЙЧИВО РАЗВИТИЕ И УСПЕШНО ИНТЕГРИРАНЕ НА БЪЛГАРСКИТЕ ПРЕДПРИЯТИЯ НА ЕВРОПЕЙСКИТЕ И МЕЖДУНАРОДНИТЕ ПАЗАРИ ЧРЕЗ ПОДКРЕПА ДЕЙНОСТТА НА ИАНМСП“ </a:t>
                      </a:r>
                      <a:endParaRPr lang="bg-BG" sz="10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597" marR="2597" marT="259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3</a:t>
                      </a:r>
                      <a:endParaRPr lang="bg-BG" sz="100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97" marR="2597" marT="259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9 779 000.00 лв.</a:t>
                      </a:r>
                      <a:endParaRPr lang="bg-BG" sz="100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97" marR="2597" marT="259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5"/>
                    </a:solidFill>
                  </a:tcPr>
                </a:tc>
              </a:tr>
              <a:tr h="509140">
                <a:tc>
                  <a:txBody>
                    <a:bodyPr/>
                    <a:lstStyle/>
                    <a:p>
                      <a:pPr marL="177800" marR="90170" indent="0" algn="just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Calibri"/>
                        </a:rPr>
                        <a:t>BG16RFOP002-2.004 „ПРЕДОСТАВЯНЕ НА ИНСТИТУЦИОНАЛНА ПОДКРЕПА НА ДАМТН ЗА ПОВИШАВАНЕ НА ЕФЕКТИВНОСТТА НА НАДЗОР НА ПАЗАРА, МЕТРОЛОГИЧНИЯ НАДЗОР И КОНТРОЛА НА КАЧЕСТВОТО НА ТЕЧНИТЕ ГОРИВА“ </a:t>
                      </a:r>
                      <a:endParaRPr lang="bg-BG" sz="10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597" marR="2597" marT="259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</a:t>
                      </a:r>
                      <a:endParaRPr lang="bg-BG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97" marR="2597" marT="259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1 999 953.82 лв.</a:t>
                      </a:r>
                      <a:endParaRPr lang="bg-BG" sz="100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97" marR="2597" marT="259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97668">
                <a:tc>
                  <a:txBody>
                    <a:bodyPr/>
                    <a:lstStyle/>
                    <a:p>
                      <a:pPr marL="177800" marR="90170" indent="0" algn="just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Calibri"/>
                        </a:rPr>
                        <a:t>BG16RFOP002-2.005 „ПОВИШАВАНЕ НА ЕФЕКТИВНОСТТА И ЕФИКАСНОСТТА НА УСЛУГИТЕ, ПРЕДЛАГАНИ ОТ КЗП ЗА БЪЛГАРСКИТЕ ПРЕДПРИЯТИЯ“ </a:t>
                      </a:r>
                      <a:endParaRPr lang="bg-BG" sz="10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597" marR="2597" marT="259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</a:t>
                      </a:r>
                      <a:endParaRPr lang="bg-BG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97" marR="2597" marT="259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5 866 563.00 лв.</a:t>
                      </a:r>
                      <a:endParaRPr lang="bg-BG" sz="100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97" marR="2597" marT="259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5"/>
                    </a:solidFill>
                  </a:tcPr>
                </a:tc>
              </a:tr>
              <a:tr h="480803">
                <a:tc>
                  <a:txBody>
                    <a:bodyPr/>
                    <a:lstStyle/>
                    <a:p>
                      <a:pPr marL="177800" marR="90170" indent="0" algn="just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Calibri"/>
                        </a:rPr>
                        <a:t>BG16RFOP002-2.006 „ПОЗИЦИОНИРАНЕ НА БЪЛГАРИЯ КАТО ПОЗНАТА И ПРЕДПОЧИТАНА ДЕСТИНАЦИЯ ЗА ИНВЕСТИЦИИ ЧРЕЗ ПОДКРЕПА ДЕЙНОСТТА НА БАИ“ </a:t>
                      </a:r>
                      <a:endParaRPr lang="bg-BG" sz="10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597" marR="2597" marT="259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2</a:t>
                      </a:r>
                      <a:endParaRPr lang="bg-BG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97" marR="2597" marT="259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9 779 150.00 лв.</a:t>
                      </a:r>
                      <a:endParaRPr lang="bg-BG" sz="100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97" marR="2597" marT="259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8785">
                <a:tc>
                  <a:txBody>
                    <a:bodyPr/>
                    <a:lstStyle/>
                    <a:p>
                      <a:pPr marL="177800" marR="90170" indent="0" algn="just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Calibri"/>
                        </a:rPr>
                        <a:t>BG16RFOP002-2.008 „ПРЕДОСТАВЯНЕ НА ИНСТИТУЦИОНАЛНА ПОДКРЕПА НА ИА БСА ЗА ПОДОБРЯВАНЕ НА ИНФРАСТРУКТУРАТА ПО КАЧЕСТВОТО“ </a:t>
                      </a:r>
                      <a:endParaRPr lang="bg-BG" sz="10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597" marR="2597" marT="259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</a:t>
                      </a:r>
                      <a:endParaRPr lang="bg-BG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97" marR="2597" marT="259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3 791 765.70 лв.</a:t>
                      </a:r>
                      <a:endParaRPr lang="bg-BG" sz="100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97" marR="2597" marT="259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5"/>
                    </a:solidFill>
                  </a:tcPr>
                </a:tc>
              </a:tr>
              <a:tr h="501408">
                <a:tc>
                  <a:txBody>
                    <a:bodyPr/>
                    <a:lstStyle/>
                    <a:p>
                      <a:pPr marL="177800" marR="90170" indent="0" algn="just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Calibri"/>
                        </a:rPr>
                        <a:t>BG16RFOP002-2.010 „</a:t>
                      </a:r>
                      <a:r>
                        <a:rPr lang="ru-RU" sz="1000" kern="1200" cap="all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Calibri"/>
                        </a:rPr>
                        <a:t>Предоставяне</a:t>
                      </a:r>
                      <a:r>
                        <a:rPr lang="ru-RU" sz="1000" kern="1200" cap="all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Calibri"/>
                        </a:rPr>
                        <a:t> на </a:t>
                      </a:r>
                      <a:r>
                        <a:rPr lang="ru-RU" sz="1000" kern="1200" cap="all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Calibri"/>
                        </a:rPr>
                        <a:t>институционална</a:t>
                      </a:r>
                      <a:r>
                        <a:rPr lang="ru-RU" sz="1000" kern="1200" cap="all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Calibri"/>
                        </a:rPr>
                        <a:t> </a:t>
                      </a:r>
                      <a:r>
                        <a:rPr lang="ru-RU" sz="1000" kern="1200" cap="all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Calibri"/>
                        </a:rPr>
                        <a:t>подкрепа</a:t>
                      </a:r>
                      <a:r>
                        <a:rPr lang="ru-RU" sz="1000" kern="1200" cap="all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Calibri"/>
                        </a:rPr>
                        <a:t> на Министерство на туризма за </a:t>
                      </a:r>
                      <a:r>
                        <a:rPr lang="ru-RU" sz="1000" kern="1200" cap="all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Calibri"/>
                        </a:rPr>
                        <a:t>дейности</a:t>
                      </a:r>
                      <a:r>
                        <a:rPr lang="ru-RU" sz="1000" kern="1200" cap="all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Calibri"/>
                        </a:rPr>
                        <a:t>, </a:t>
                      </a:r>
                      <a:r>
                        <a:rPr lang="ru-RU" sz="1000" kern="1200" cap="all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Calibri"/>
                        </a:rPr>
                        <a:t>свързани</a:t>
                      </a:r>
                      <a:r>
                        <a:rPr lang="ru-RU" sz="1000" kern="1200" cap="all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Calibri"/>
                        </a:rPr>
                        <a:t> с </a:t>
                      </a:r>
                      <a:r>
                        <a:rPr lang="ru-RU" sz="1000" kern="1200" cap="all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Calibri"/>
                        </a:rPr>
                        <a:t>повишаване</a:t>
                      </a:r>
                      <a:r>
                        <a:rPr lang="ru-RU" sz="1000" kern="1200" cap="all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Calibri"/>
                        </a:rPr>
                        <a:t> </a:t>
                      </a:r>
                      <a:r>
                        <a:rPr lang="ru-RU" sz="1000" kern="1200" cap="all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Calibri"/>
                        </a:rPr>
                        <a:t>капацитета</a:t>
                      </a:r>
                      <a:r>
                        <a:rPr lang="ru-RU" sz="1000" kern="1200" cap="all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Calibri"/>
                        </a:rPr>
                        <a:t> на МСП в </a:t>
                      </a:r>
                      <a:r>
                        <a:rPr lang="ru-RU" sz="1000" kern="1200" cap="all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Calibri"/>
                        </a:rPr>
                        <a:t>областта</a:t>
                      </a:r>
                      <a:r>
                        <a:rPr lang="ru-RU" sz="1000" kern="1200" cap="all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Calibri"/>
                        </a:rPr>
                        <a:t> на туризма“</a:t>
                      </a:r>
                      <a:endParaRPr lang="bg-BG" sz="10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597" marR="2597" marT="259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</a:t>
                      </a:r>
                      <a:endParaRPr lang="bg-BG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97" marR="2597" marT="259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5 052 041.08 лв</a:t>
                      </a:r>
                      <a:endParaRPr lang="bg-BG" sz="100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97" marR="2597" marT="259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94183">
                <a:tc>
                  <a:txBody>
                    <a:bodyPr/>
                    <a:lstStyle/>
                    <a:p>
                      <a:pPr marL="177800" marR="90170" indent="0" algn="just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cap="all" dirty="0">
                          <a:effectLst/>
                          <a:latin typeface="+mn-lt"/>
                          <a:ea typeface="Times New Roman"/>
                          <a:cs typeface="Calibri"/>
                        </a:rPr>
                        <a:t>BG16RFOP002-2.011 „Подобряване на бизнес средата за българските производители и създаване на условия за изпитване на съоръжения чрез подкрепа за дейността на Български институт по метрология“</a:t>
                      </a:r>
                      <a:endParaRPr lang="bg-BG" sz="10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597" marR="2597" marT="259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3</a:t>
                      </a:r>
                      <a:endParaRPr lang="bg-BG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97" marR="2597" marT="259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3 999 </a:t>
                      </a:r>
                      <a:r>
                        <a:rPr lang="bg-BG" sz="1000" kern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999</a:t>
                      </a:r>
                      <a:r>
                        <a:rPr lang="bg-BG" sz="10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,96 лв.</a:t>
                      </a:r>
                      <a:endParaRPr lang="bg-BG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97" marR="2597" marT="259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5"/>
                    </a:solidFill>
                  </a:tcPr>
                </a:tc>
              </a:tr>
              <a:tr h="367713">
                <a:tc>
                  <a:txBody>
                    <a:bodyPr/>
                    <a:lstStyle/>
                    <a:p>
                      <a:pPr marL="177800" marR="9017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kern="1200" cap="all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BG16RFOP002-2.015 </a:t>
                      </a:r>
                      <a:r>
                        <a:rPr lang="bg-BG" sz="1000" b="0" kern="1200" cap="all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„</a:t>
                      </a:r>
                      <a:r>
                        <a:rPr lang="ru-RU" sz="1000" b="0" kern="1200" cap="all" dirty="0" err="1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Подкрепа</a:t>
                      </a:r>
                      <a:r>
                        <a:rPr lang="ru-RU" sz="1000" b="0" kern="1200" cap="all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за </a:t>
                      </a:r>
                      <a:r>
                        <a:rPr lang="ru-RU" sz="1000" b="0" kern="1200" cap="all" dirty="0" err="1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растеж</a:t>
                      </a:r>
                      <a:r>
                        <a:rPr lang="ru-RU" sz="1000" b="0" kern="1200" cap="all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на </a:t>
                      </a:r>
                      <a:r>
                        <a:rPr lang="ru-RU" sz="1000" b="0" kern="1200" cap="all" dirty="0" err="1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малките</a:t>
                      </a:r>
                      <a:r>
                        <a:rPr lang="ru-RU" sz="1000" b="0" kern="1200" cap="all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и </a:t>
                      </a:r>
                      <a:r>
                        <a:rPr lang="ru-RU" sz="1000" b="0" kern="1200" cap="all" dirty="0" err="1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средни</a:t>
                      </a:r>
                      <a:r>
                        <a:rPr lang="ru-RU" sz="1000" b="0" kern="1200" cap="all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предприятия (МСП) чрез пилотно </a:t>
                      </a:r>
                      <a:r>
                        <a:rPr lang="ru-RU" sz="1000" b="0" kern="1200" cap="all" dirty="0" err="1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прилагане</a:t>
                      </a:r>
                      <a:r>
                        <a:rPr lang="ru-RU" sz="1000" b="0" kern="1200" cap="all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на </a:t>
                      </a:r>
                      <a:r>
                        <a:rPr lang="ru-RU" sz="1000" b="0" kern="1200" cap="all" dirty="0" err="1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ваучерни</a:t>
                      </a:r>
                      <a:r>
                        <a:rPr lang="ru-RU" sz="1000" b="0" kern="1200" cap="all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b="0" kern="1200" cap="all" dirty="0" err="1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схеми</a:t>
                      </a:r>
                      <a:r>
                        <a:rPr lang="ru-RU" sz="1000" b="0" kern="1200" cap="all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от </a:t>
                      </a:r>
                      <a:r>
                        <a:rPr lang="ru-RU" sz="1000" b="0" kern="1200" cap="all" dirty="0" err="1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Изпълнителната</a:t>
                      </a:r>
                      <a:r>
                        <a:rPr lang="ru-RU" sz="1000" b="0" kern="1200" cap="all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b="0" kern="1200" cap="all" dirty="0" err="1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агенция</a:t>
                      </a:r>
                      <a:r>
                        <a:rPr lang="ru-RU" sz="1000" b="0" kern="1200" cap="all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за </a:t>
                      </a:r>
                      <a:r>
                        <a:rPr lang="ru-RU" sz="1000" b="0" kern="1200" cap="all" dirty="0" err="1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насърчаване</a:t>
                      </a:r>
                      <a:r>
                        <a:rPr lang="ru-RU" sz="1000" b="0" kern="1200" cap="all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на </a:t>
                      </a:r>
                      <a:r>
                        <a:rPr lang="ru-RU" sz="1000" b="0" kern="1200" cap="all" dirty="0" err="1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малките</a:t>
                      </a:r>
                      <a:r>
                        <a:rPr lang="ru-RU" sz="1000" b="0" kern="1200" cap="all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и </a:t>
                      </a:r>
                      <a:r>
                        <a:rPr lang="ru-RU" sz="1000" b="0" kern="1200" cap="all" dirty="0" err="1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средните</a:t>
                      </a:r>
                      <a:r>
                        <a:rPr lang="ru-RU" sz="1000" b="0" kern="1200" cap="all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предприятия (ИАНМСП)</a:t>
                      </a:r>
                      <a:r>
                        <a:rPr lang="bg-BG" sz="1000" b="0" kern="1200" cap="all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“</a:t>
                      </a:r>
                      <a:endParaRPr lang="bg-BG" sz="1000" b="1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97" marR="2597" marT="259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2</a:t>
                      </a:r>
                      <a:endParaRPr lang="bg-BG" sz="100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97" marR="2597" marT="259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11 436 723,98 лв.</a:t>
                      </a:r>
                      <a:endParaRPr lang="bg-BG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97" marR="2597" marT="259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0855">
                <a:tc>
                  <a:txBody>
                    <a:bodyPr/>
                    <a:lstStyle/>
                    <a:p>
                      <a:pPr marL="177800" marR="9017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kern="1200" cap="all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BG16RFOP002-3.003 „Устойчиво </a:t>
                      </a:r>
                      <a:r>
                        <a:rPr lang="ru-RU" sz="1000" b="0" kern="1200" cap="all" dirty="0" err="1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енергийно</a:t>
                      </a:r>
                      <a:r>
                        <a:rPr lang="ru-RU" sz="1000" b="0" kern="1200" cap="all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развитие на </a:t>
                      </a:r>
                      <a:r>
                        <a:rPr lang="ru-RU" sz="1000" b="0" kern="1200" cap="all" dirty="0" err="1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българските</a:t>
                      </a:r>
                      <a:r>
                        <a:rPr lang="ru-RU" sz="1000" b="0" kern="1200" cap="all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предприятия чрез </a:t>
                      </a:r>
                      <a:r>
                        <a:rPr lang="ru-RU" sz="1000" b="0" kern="1200" cap="all" dirty="0" err="1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подкрепа</a:t>
                      </a:r>
                      <a:r>
                        <a:rPr lang="ru-RU" sz="1000" b="0" kern="1200" cap="all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за </a:t>
                      </a:r>
                      <a:r>
                        <a:rPr lang="ru-RU" sz="1000" b="0" kern="1200" cap="all" dirty="0" err="1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дейността</a:t>
                      </a:r>
                      <a:r>
                        <a:rPr lang="ru-RU" sz="1000" b="0" kern="1200" cap="all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на </a:t>
                      </a:r>
                      <a:r>
                        <a:rPr lang="ru-RU" sz="1000" b="0" kern="1200" cap="all" dirty="0" err="1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Агенцията</a:t>
                      </a:r>
                      <a:r>
                        <a:rPr lang="ru-RU" sz="1000" b="0" kern="1200" cap="all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за устойчиво </a:t>
                      </a:r>
                      <a:r>
                        <a:rPr lang="ru-RU" sz="1000" b="0" kern="1200" cap="all" dirty="0" err="1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енергийно</a:t>
                      </a:r>
                      <a:r>
                        <a:rPr lang="ru-RU" sz="1000" b="0" kern="1200" cap="all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развитие (АУЕР)“</a:t>
                      </a:r>
                      <a:endParaRPr lang="bg-BG" sz="1000" b="1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97" marR="2597" marT="259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</a:t>
                      </a:r>
                      <a:endParaRPr lang="bg-BG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97" marR="2597" marT="259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4 107 815.34 лв.</a:t>
                      </a:r>
                      <a:endParaRPr lang="bg-BG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97" marR="2597" marT="259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5"/>
                    </a:solidFill>
                  </a:tcPr>
                </a:tc>
              </a:tr>
              <a:tr h="195822">
                <a:tc>
                  <a:txBody>
                    <a:bodyPr/>
                    <a:lstStyle/>
                    <a:p>
                      <a:pPr marL="177800" indent="0" algn="just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b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Calibri"/>
                        </a:rPr>
                        <a:t>Общо:</a:t>
                      </a:r>
                      <a:endParaRPr lang="bg-BG" sz="10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597" marR="2597" marT="259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b="1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17</a:t>
                      </a:r>
                      <a:endParaRPr lang="bg-BG" sz="10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597" marR="2597" marT="259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b="1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76 883 714.88 лв.</a:t>
                      </a:r>
                      <a:endParaRPr lang="bg-BG" sz="10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597" marR="2597" marT="259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5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9201768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CCDA088A-ECA5-2B45-B99F-19E035C5DB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8443" y="3712509"/>
            <a:ext cx="1540033" cy="1455468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44098" y="1932690"/>
            <a:ext cx="8560505" cy="1512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" algn="ctr">
              <a:lnSpc>
                <a:spcPct val="90000"/>
              </a:lnSpc>
              <a:spcBef>
                <a:spcPts val="1000"/>
              </a:spcBef>
            </a:pPr>
            <a:r>
              <a:rPr lang="bg-BG" sz="2800" b="1" cap="all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Напредък в изпълнението </a:t>
            </a:r>
            <a:r>
              <a:rPr lang="bg-BG" sz="2800" b="1" cap="all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</a:t>
            </a:r>
          </a:p>
          <a:p>
            <a:pPr marL="45720" algn="ctr">
              <a:lnSpc>
                <a:spcPct val="90000"/>
              </a:lnSpc>
              <a:spcBef>
                <a:spcPts val="1000"/>
              </a:spcBef>
            </a:pPr>
            <a:r>
              <a:rPr lang="bg-BG" sz="2800" b="1" cap="all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bg-BG" sz="2800" b="1" cap="all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подхода ВОМР </a:t>
            </a:r>
            <a:r>
              <a:rPr lang="bg-BG" sz="2800" b="1" cap="all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към 3</a:t>
            </a:r>
            <a:r>
              <a:rPr lang="en-US" sz="2800" b="1" cap="all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r>
              <a:rPr lang="bg-BG" sz="2800" b="1" cap="all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bg-BG" sz="2800" b="1" cap="all" dirty="0" err="1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маЙ</a:t>
            </a:r>
            <a:r>
              <a:rPr lang="bg-BG" sz="2800" b="1" cap="all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2019 </a:t>
            </a:r>
            <a:r>
              <a:rPr lang="bg-BG" sz="28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</a:t>
            </a:r>
            <a:r>
              <a:rPr lang="bg-BG" sz="2800" b="1" cap="all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en-US" sz="2800" b="1" cap="all" dirty="0" smtClean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45720" algn="ctr">
              <a:lnSpc>
                <a:spcPct val="90000"/>
              </a:lnSpc>
              <a:spcBef>
                <a:spcPts val="1000"/>
              </a:spcBef>
            </a:pPr>
            <a:r>
              <a:rPr lang="bg-BG" sz="2800" b="1" cap="all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по ОПИК</a:t>
            </a:r>
            <a:endParaRPr lang="bg-BG" sz="2800" b="1" cap="all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6936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9513" y="-161488"/>
            <a:ext cx="896448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b="1" dirty="0" smtClean="0">
              <a:solidFill>
                <a:srgbClr val="212745"/>
              </a:solidFill>
            </a:endParaRPr>
          </a:p>
          <a:p>
            <a:pPr algn="ctr"/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Основни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приоритети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на подхода ВОМР и принос по ОПИК </a:t>
            </a:r>
          </a:p>
          <a:p>
            <a:pPr algn="just"/>
            <a:endParaRPr lang="ru-RU" sz="1600" dirty="0">
              <a:solidFill>
                <a:srgbClr val="212745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Right Arrow 3"/>
          <p:cNvSpPr/>
          <p:nvPr/>
        </p:nvSpPr>
        <p:spPr>
          <a:xfrm>
            <a:off x="351721" y="4863246"/>
            <a:ext cx="3624443" cy="1820991"/>
          </a:xfrm>
          <a:prstGeom prst="rightArrow">
            <a:avLst>
              <a:gd name="adj1" fmla="val 50000"/>
              <a:gd name="adj2" fmla="val 52599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err="1">
                <a:solidFill>
                  <a:srgbClr val="4E67C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Насърчаване</a:t>
            </a:r>
            <a:r>
              <a:rPr lang="ru-RU" sz="1400" b="1" dirty="0">
                <a:solidFill>
                  <a:srgbClr val="4E67C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на </a:t>
            </a:r>
            <a:r>
              <a:rPr lang="ru-RU" sz="1400" b="1" dirty="0" err="1">
                <a:solidFill>
                  <a:srgbClr val="4E67C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социалното</a:t>
            </a:r>
            <a:r>
              <a:rPr lang="ru-RU" sz="1400" b="1" dirty="0">
                <a:solidFill>
                  <a:srgbClr val="4E67C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400" b="1" dirty="0" err="1">
                <a:solidFill>
                  <a:srgbClr val="4E67C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приобщаване</a:t>
            </a:r>
            <a:r>
              <a:rPr lang="ru-RU" sz="1400" b="1" dirty="0">
                <a:solidFill>
                  <a:srgbClr val="4E67C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и </a:t>
            </a:r>
            <a:r>
              <a:rPr lang="ru-RU" sz="1400" b="1" dirty="0" err="1" smtClean="0">
                <a:solidFill>
                  <a:srgbClr val="4E67C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намаляване</a:t>
            </a:r>
            <a:r>
              <a:rPr lang="ru-RU" sz="1400" b="1" dirty="0" smtClean="0">
                <a:solidFill>
                  <a:srgbClr val="4E67C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400" b="1" dirty="0">
                <a:solidFill>
                  <a:srgbClr val="4E67C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 </a:t>
            </a:r>
            <a:r>
              <a:rPr lang="ru-RU" sz="1400" b="1" dirty="0" err="1">
                <a:solidFill>
                  <a:srgbClr val="4E67C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бедността</a:t>
            </a:r>
            <a:r>
              <a:rPr lang="ru-RU" sz="1400" b="1" dirty="0">
                <a:solidFill>
                  <a:srgbClr val="4E67C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(ТЦ 9</a:t>
            </a:r>
            <a:r>
              <a:rPr lang="ru-RU" sz="1400" b="1" dirty="0" smtClean="0">
                <a:solidFill>
                  <a:srgbClr val="4E67C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  <a:r>
              <a:rPr lang="ru-RU" sz="1400" b="1" dirty="0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ru-RU" sz="1400" b="1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Right Arrow 4"/>
          <p:cNvSpPr/>
          <p:nvPr/>
        </p:nvSpPr>
        <p:spPr>
          <a:xfrm>
            <a:off x="258739" y="2910240"/>
            <a:ext cx="3757648" cy="1953006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err="1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Интегриран</a:t>
            </a:r>
            <a:r>
              <a:rPr lang="ru-RU" sz="1400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подход </a:t>
            </a:r>
            <a:r>
              <a:rPr lang="ru-RU" sz="1400" b="1" dirty="0" err="1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към</a:t>
            </a:r>
            <a:r>
              <a:rPr lang="ru-RU" sz="1400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400" b="1" dirty="0" err="1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околната</a:t>
            </a:r>
            <a:r>
              <a:rPr lang="ru-RU" sz="1400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400" b="1" dirty="0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среда (ТЦ </a:t>
            </a:r>
            <a:r>
              <a:rPr lang="ru-RU" sz="1400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 и 6</a:t>
            </a:r>
            <a:r>
              <a:rPr lang="ru-RU" sz="1400" b="1" dirty="0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  <a:endParaRPr lang="ru-RU" sz="1400" b="1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Right Arrow 5"/>
          <p:cNvSpPr/>
          <p:nvPr/>
        </p:nvSpPr>
        <p:spPr>
          <a:xfrm>
            <a:off x="258739" y="822006"/>
            <a:ext cx="3810408" cy="208823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ОПИК - </a:t>
            </a:r>
            <a:r>
              <a:rPr lang="ru-RU" sz="1400" b="1" dirty="0" err="1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Насърчаване</a:t>
            </a:r>
            <a:r>
              <a:rPr lang="ru-RU" sz="1400" b="1" dirty="0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400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 </a:t>
            </a:r>
            <a:r>
              <a:rPr lang="ru-RU" sz="1400" b="1" dirty="0" err="1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иновациите</a:t>
            </a:r>
            <a:r>
              <a:rPr lang="ru-RU" sz="1400" b="1" dirty="0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и </a:t>
            </a:r>
            <a:r>
              <a:rPr lang="ru-RU" sz="1400" b="1" dirty="0" err="1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въвеждането</a:t>
            </a:r>
            <a:r>
              <a:rPr lang="ru-RU" sz="1400" b="1" dirty="0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400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им </a:t>
            </a:r>
            <a:r>
              <a:rPr lang="ru-RU" sz="1400" b="1" dirty="0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</a:t>
            </a:r>
          </a:p>
          <a:p>
            <a:pPr algn="ctr"/>
            <a:r>
              <a:rPr lang="ru-RU" sz="1400" b="1" dirty="0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400" b="1" dirty="0" err="1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практиката</a:t>
            </a:r>
            <a:r>
              <a:rPr lang="ru-RU" sz="1400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(</a:t>
            </a:r>
            <a:r>
              <a:rPr lang="ru-RU" sz="1400" b="1" dirty="0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ТЦ 1) </a:t>
            </a:r>
            <a:endParaRPr lang="ru-RU" sz="1400" b="1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Right Arrow 6"/>
          <p:cNvSpPr/>
          <p:nvPr/>
        </p:nvSpPr>
        <p:spPr>
          <a:xfrm rot="10800000">
            <a:off x="5602269" y="2920842"/>
            <a:ext cx="3388587" cy="1825318"/>
          </a:xfrm>
          <a:prstGeom prst="rightArrow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ru-RU" sz="1600" b="1" dirty="0">
              <a:solidFill>
                <a:prstClr val="white"/>
              </a:solidFill>
            </a:endParaRPr>
          </a:p>
        </p:txBody>
      </p:sp>
      <p:sp>
        <p:nvSpPr>
          <p:cNvPr id="8" name="Right Arrow 7"/>
          <p:cNvSpPr/>
          <p:nvPr/>
        </p:nvSpPr>
        <p:spPr>
          <a:xfrm rot="10800000">
            <a:off x="5509135" y="822005"/>
            <a:ext cx="3535517" cy="2098836"/>
          </a:xfrm>
          <a:prstGeom prst="rightArrow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ru-RU" sz="1600" dirty="0">
              <a:solidFill>
                <a:prstClr val="white"/>
              </a:solidFill>
            </a:endParaRPr>
          </a:p>
        </p:txBody>
      </p:sp>
      <p:sp>
        <p:nvSpPr>
          <p:cNvPr id="9" name="Right Arrow 8"/>
          <p:cNvSpPr/>
          <p:nvPr/>
        </p:nvSpPr>
        <p:spPr>
          <a:xfrm rot="10800000">
            <a:off x="5509134" y="4746160"/>
            <a:ext cx="3481723" cy="1938076"/>
          </a:xfrm>
          <a:prstGeom prst="rightArrow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ru-RU" sz="1600" b="1" dirty="0">
              <a:solidFill>
                <a:prstClr val="white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>
            <a:off x="4077911" y="1173707"/>
            <a:ext cx="1446171" cy="507033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ВОМР</a:t>
            </a:r>
            <a:endParaRPr lang="ru-RU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896518" y="3093321"/>
            <a:ext cx="3094340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bg-BG" dirty="0">
              <a:solidFill>
                <a:prstClr val="black"/>
              </a:solidFill>
            </a:endParaRPr>
          </a:p>
          <a:p>
            <a:pPr algn="ctr"/>
            <a:r>
              <a:rPr lang="ru-RU" sz="1400" b="1" dirty="0" err="1">
                <a:solidFill>
                  <a:srgbClr val="4E67C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Насърчаване</a:t>
            </a:r>
            <a:r>
              <a:rPr lang="ru-RU" sz="1400" b="1" dirty="0">
                <a:solidFill>
                  <a:srgbClr val="4E67C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на </a:t>
            </a:r>
            <a:r>
              <a:rPr lang="ru-RU" sz="1400" b="1" dirty="0" err="1">
                <a:solidFill>
                  <a:srgbClr val="4E67C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устойчивата</a:t>
            </a:r>
            <a:r>
              <a:rPr lang="ru-RU" sz="1400" b="1" dirty="0">
                <a:solidFill>
                  <a:srgbClr val="4E67C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и </a:t>
            </a:r>
            <a:r>
              <a:rPr lang="ru-RU" sz="1400" b="1" dirty="0" err="1">
                <a:solidFill>
                  <a:srgbClr val="4E67C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качествена</a:t>
            </a:r>
            <a:r>
              <a:rPr lang="ru-RU" sz="1400" b="1" dirty="0">
                <a:solidFill>
                  <a:srgbClr val="4E67C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400" b="1" dirty="0" err="1">
                <a:solidFill>
                  <a:srgbClr val="4E67C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заетост</a:t>
            </a:r>
            <a:r>
              <a:rPr lang="ru-RU" sz="1400" b="1" dirty="0">
                <a:solidFill>
                  <a:srgbClr val="4E67C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и </a:t>
            </a:r>
            <a:r>
              <a:rPr lang="ru-RU" sz="1400" b="1" dirty="0" err="1">
                <a:solidFill>
                  <a:srgbClr val="4E67C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подкрепа</a:t>
            </a:r>
            <a:r>
              <a:rPr lang="ru-RU" sz="1400" b="1" dirty="0">
                <a:solidFill>
                  <a:srgbClr val="4E67C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за </a:t>
            </a:r>
            <a:r>
              <a:rPr lang="ru-RU" sz="1400" b="1" dirty="0" err="1">
                <a:solidFill>
                  <a:srgbClr val="4E67C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мобилността</a:t>
            </a:r>
            <a:r>
              <a:rPr lang="ru-RU" sz="1400" b="1" dirty="0">
                <a:solidFill>
                  <a:srgbClr val="4E67C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на </a:t>
            </a:r>
            <a:r>
              <a:rPr lang="ru-RU" sz="1400" b="1" dirty="0" err="1">
                <a:solidFill>
                  <a:srgbClr val="4E67C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работната</a:t>
            </a:r>
            <a:r>
              <a:rPr lang="ru-RU" sz="1400" b="1" dirty="0">
                <a:solidFill>
                  <a:srgbClr val="4E67C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сила </a:t>
            </a:r>
            <a:r>
              <a:rPr lang="ru-RU" sz="1400" b="1" dirty="0" smtClean="0">
                <a:solidFill>
                  <a:srgbClr val="4E67C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</a:t>
            </a:r>
            <a:r>
              <a:rPr lang="ru-RU" sz="1400" b="1" dirty="0">
                <a:solidFill>
                  <a:srgbClr val="4E67C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ТЦ 8)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575889" y="822005"/>
            <a:ext cx="3581061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bg-BG" dirty="0">
              <a:solidFill>
                <a:prstClr val="black"/>
              </a:solidFill>
            </a:endParaRPr>
          </a:p>
          <a:p>
            <a:pPr algn="ctr"/>
            <a:endParaRPr lang="ru-RU" sz="1400" dirty="0" smtClean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400" b="1" dirty="0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ОПИК - </a:t>
            </a:r>
            <a:r>
              <a:rPr lang="ru-RU" sz="1400" b="1" dirty="0" err="1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Повишаване</a:t>
            </a:r>
            <a:r>
              <a:rPr lang="ru-RU" sz="1400" b="1" dirty="0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400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 </a:t>
            </a:r>
            <a:r>
              <a:rPr lang="ru-RU" sz="1400" b="1" dirty="0" err="1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конкурентоспособността</a:t>
            </a:r>
            <a:r>
              <a:rPr lang="ru-RU" sz="1400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на </a:t>
            </a:r>
            <a:r>
              <a:rPr lang="ru-RU" sz="1400" b="1" dirty="0" err="1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местните</a:t>
            </a:r>
            <a:r>
              <a:rPr lang="ru-RU" sz="1400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400" b="1" dirty="0" err="1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икономики</a:t>
            </a:r>
            <a:r>
              <a:rPr lang="ru-RU" sz="1400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и </a:t>
            </a:r>
            <a:r>
              <a:rPr lang="ru-RU" sz="1400" b="1" dirty="0" err="1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възможности</a:t>
            </a:r>
            <a:r>
              <a:rPr lang="ru-RU" sz="1400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за </a:t>
            </a:r>
            <a:r>
              <a:rPr lang="ru-RU" sz="1400" b="1" dirty="0" err="1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създаване</a:t>
            </a:r>
            <a:r>
              <a:rPr lang="ru-RU" sz="1400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на </a:t>
            </a:r>
            <a:r>
              <a:rPr lang="ru-RU" sz="1400" b="1" dirty="0" err="1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местен</a:t>
            </a:r>
            <a:r>
              <a:rPr lang="ru-RU" sz="1400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400" b="1" dirty="0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бизнес (ТЦ 3)</a:t>
            </a:r>
            <a:endParaRPr lang="ru-RU" sz="1400" b="1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602270" y="5023024"/>
            <a:ext cx="35283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bg-BG" sz="1400" dirty="0">
              <a:solidFill>
                <a:prstClr val="white"/>
              </a:solidFill>
            </a:endParaRPr>
          </a:p>
          <a:p>
            <a:pPr algn="ctr"/>
            <a:r>
              <a:rPr lang="ru-RU" sz="1400" b="1" dirty="0" err="1">
                <a:solidFill>
                  <a:srgbClr val="4E67C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Подобряване</a:t>
            </a:r>
            <a:r>
              <a:rPr lang="ru-RU" sz="1400" b="1" dirty="0">
                <a:solidFill>
                  <a:srgbClr val="4E67C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на </a:t>
            </a:r>
            <a:r>
              <a:rPr lang="ru-RU" sz="1400" b="1" dirty="0" err="1">
                <a:solidFill>
                  <a:srgbClr val="4E67C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качеството</a:t>
            </a:r>
            <a:r>
              <a:rPr lang="ru-RU" sz="1400" b="1" dirty="0">
                <a:solidFill>
                  <a:srgbClr val="4E67C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на образование и </a:t>
            </a:r>
            <a:r>
              <a:rPr lang="ru-RU" sz="1400" b="1" dirty="0" err="1">
                <a:solidFill>
                  <a:srgbClr val="4E67C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повишаване</a:t>
            </a:r>
            <a:r>
              <a:rPr lang="ru-RU" sz="1400" b="1" dirty="0">
                <a:solidFill>
                  <a:srgbClr val="4E67C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400" b="1" dirty="0" err="1">
                <a:solidFill>
                  <a:srgbClr val="4E67C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квалификацията</a:t>
            </a:r>
            <a:r>
              <a:rPr lang="ru-RU" sz="1400" b="1" dirty="0">
                <a:solidFill>
                  <a:srgbClr val="4E67C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на </a:t>
            </a:r>
            <a:r>
              <a:rPr lang="ru-RU" sz="1400" b="1" dirty="0" err="1">
                <a:solidFill>
                  <a:srgbClr val="4E67C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населението</a:t>
            </a:r>
            <a:r>
              <a:rPr lang="ru-RU" sz="1400" b="1" dirty="0">
                <a:solidFill>
                  <a:srgbClr val="4E67C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algn="ctr"/>
            <a:r>
              <a:rPr lang="ru-RU" sz="1400" b="1" dirty="0">
                <a:solidFill>
                  <a:srgbClr val="4E67C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(ТЦ 10) </a:t>
            </a:r>
          </a:p>
          <a:p>
            <a:pPr algn="ctr"/>
            <a:endParaRPr lang="ru-RU" sz="14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3181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d72JRiKl0qAEBlBiuKV_Q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d72JRiKl0qAEBlBiuKV_Q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d72JRiKl0qAEBlBiuKV_Q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Executive">
  <a:themeElements>
    <a:clrScheme name="Executive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Executi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cu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Executive">
  <a:themeElements>
    <a:clrScheme name="Executive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Executi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cu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2582</Words>
  <Application>Microsoft Office PowerPoint</Application>
  <PresentationFormat>On-screen Show (4:3)</PresentationFormat>
  <Paragraphs>391</Paragraphs>
  <Slides>24</Slides>
  <Notes>6</Notes>
  <HiddenSlides>0</HiddenSlides>
  <MMClips>0</MMClips>
  <ScaleCrop>false</ScaleCrop>
  <HeadingPairs>
    <vt:vector size="6" baseType="variant">
      <vt:variant>
        <vt:lpstr>Theme</vt:lpstr>
      </vt:variant>
      <vt:variant>
        <vt:i4>8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3" baseType="lpstr">
      <vt:lpstr>Office Theme</vt:lpstr>
      <vt:lpstr>Executive</vt:lpstr>
      <vt:lpstr>3_Executive</vt:lpstr>
      <vt:lpstr>4_Office Theme</vt:lpstr>
      <vt:lpstr>1_Office Theme</vt:lpstr>
      <vt:lpstr>3_Office Theme</vt:lpstr>
      <vt:lpstr>2_Office Theme</vt:lpstr>
      <vt:lpstr>5_Office Theme</vt:lpstr>
      <vt:lpstr>Document</vt:lpstr>
      <vt:lpstr>Напредък в изпълнението на  ОП “Иновации и конкурентоспособност“   2014-2020</vt:lpstr>
      <vt:lpstr>Нашите процедури за предоставяне на БФП</vt:lpstr>
      <vt:lpstr>PowerPoint Presentation</vt:lpstr>
      <vt:lpstr>PowerPoint Presentation</vt:lpstr>
      <vt:lpstr>PowerPoint Presentation</vt:lpstr>
      <vt:lpstr>Проектни предложения с място на изпълнение  в Югозападен район по ОПИК 2014-2020  към 31 май 2019 г. </vt:lpstr>
      <vt:lpstr>Проектни предложения с място на изпълнение  в Югозападен район по ОПИК 2014-2020  към 31 май 2019 г. </vt:lpstr>
      <vt:lpstr>PowerPoint Presentation</vt:lpstr>
      <vt:lpstr>PowerPoint Presentation</vt:lpstr>
      <vt:lpstr>PowerPoint Presentation</vt:lpstr>
      <vt:lpstr>Напредък в изпълнението на подхода ВОМР  </vt:lpstr>
      <vt:lpstr>PowerPoint Presentation</vt:lpstr>
      <vt:lpstr>PowerPoint Presentation</vt:lpstr>
      <vt:lpstr>ПРЕДСТОЯЩИ ЗА ОБЯВЯВАНЕ ПРОЦЕДУРИ </vt:lpstr>
      <vt:lpstr>PowerPoint Presentation</vt:lpstr>
      <vt:lpstr>PowerPoint Presentation</vt:lpstr>
      <vt:lpstr>PowerPoint Presentation</vt:lpstr>
      <vt:lpstr>Планирани процедури за 2019 г. в рамките на ПО 1 „Технологично развитие и иновации“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/>
  <cp:revision>635</cp:revision>
  <cp:lastPrinted>2018-11-07T14:02:58Z</cp:lastPrinted>
  <dcterms:created xsi:type="dcterms:W3CDTF">2018-04-30T09:27:19Z</dcterms:created>
  <dcterms:modified xsi:type="dcterms:W3CDTF">2019-06-21T13:22:50Z</dcterms:modified>
</cp:coreProperties>
</file>